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2" r:id="rId1"/>
  </p:sldMasterIdLst>
  <p:notesMasterIdLst>
    <p:notesMasterId r:id="rId69"/>
  </p:notesMasterIdLst>
  <p:handoutMasterIdLst>
    <p:handoutMasterId r:id="rId70"/>
  </p:handoutMasterIdLst>
  <p:sldIdLst>
    <p:sldId id="404" r:id="rId2"/>
    <p:sldId id="493" r:id="rId3"/>
    <p:sldId id="494" r:id="rId4"/>
    <p:sldId id="495" r:id="rId5"/>
    <p:sldId id="496" r:id="rId6"/>
    <p:sldId id="497" r:id="rId7"/>
    <p:sldId id="498" r:id="rId8"/>
    <p:sldId id="499"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533" r:id="rId43"/>
    <p:sldId id="534" r:id="rId44"/>
    <p:sldId id="535" r:id="rId45"/>
    <p:sldId id="536" r:id="rId46"/>
    <p:sldId id="537" r:id="rId47"/>
    <p:sldId id="538" r:id="rId48"/>
    <p:sldId id="539" r:id="rId49"/>
    <p:sldId id="540" r:id="rId50"/>
    <p:sldId id="541" r:id="rId51"/>
    <p:sldId id="542" r:id="rId52"/>
    <p:sldId id="543" r:id="rId53"/>
    <p:sldId id="544" r:id="rId54"/>
    <p:sldId id="545" r:id="rId55"/>
    <p:sldId id="556" r:id="rId56"/>
    <p:sldId id="557" r:id="rId57"/>
    <p:sldId id="546" r:id="rId58"/>
    <p:sldId id="547" r:id="rId59"/>
    <p:sldId id="548" r:id="rId60"/>
    <p:sldId id="549" r:id="rId61"/>
    <p:sldId id="555" r:id="rId62"/>
    <p:sldId id="550" r:id="rId63"/>
    <p:sldId id="551" r:id="rId64"/>
    <p:sldId id="552" r:id="rId65"/>
    <p:sldId id="553" r:id="rId66"/>
    <p:sldId id="558" r:id="rId67"/>
    <p:sldId id="554" r:id="rId68"/>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itchFamily="2" charset="2"/>
      <a:buChar char="Ø"/>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2">
          <p15:clr>
            <a:srgbClr val="A4A3A4"/>
          </p15:clr>
        </p15:guide>
        <p15:guide id="3" orient="horz" pos="3223">
          <p15:clr>
            <a:srgbClr val="A4A3A4"/>
          </p15:clr>
        </p15:guide>
        <p15:guide id="4"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9966"/>
    <a:srgbClr val="EAEAEA"/>
    <a:srgbClr val="FFFF99"/>
    <a:srgbClr val="CCFF99"/>
    <a:srgbClr val="FFD9DF"/>
    <a:srgbClr val="FFDA3F"/>
    <a:srgbClr val="FFFFBD"/>
    <a:srgbClr val="535CA1"/>
    <a:srgbClr val="F9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5701" autoAdjust="0"/>
  </p:normalViewPr>
  <p:slideViewPr>
    <p:cSldViewPr>
      <p:cViewPr varScale="1">
        <p:scale>
          <a:sx n="87" d="100"/>
          <a:sy n="87" d="100"/>
        </p:scale>
        <p:origin x="200" y="544"/>
      </p:cViewPr>
      <p:guideLst>
        <p:guide orient="horz" pos="2160"/>
        <p:guide pos="3840"/>
      </p:guideLst>
    </p:cSldViewPr>
  </p:slideViewPr>
  <p:outlineViewPr>
    <p:cViewPr>
      <p:scale>
        <a:sx n="33" d="100"/>
        <a:sy n="33" d="100"/>
      </p:scale>
      <p:origin x="0" y="1807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923"/>
        <p:guide pos="2202"/>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36.xml"/><Relationship Id="rId3" Type="http://schemas.openxmlformats.org/officeDocument/2006/relationships/slide" Target="slides/slide19.xml"/><Relationship Id="rId7" Type="http://schemas.openxmlformats.org/officeDocument/2006/relationships/slide" Target="slides/slide23.xml"/><Relationship Id="rId12" Type="http://schemas.openxmlformats.org/officeDocument/2006/relationships/slide" Target="slides/slide35.xml"/><Relationship Id="rId17" Type="http://schemas.openxmlformats.org/officeDocument/2006/relationships/slide" Target="slides/slide50.xml"/><Relationship Id="rId2" Type="http://schemas.openxmlformats.org/officeDocument/2006/relationships/slide" Target="slides/slide16.xml"/><Relationship Id="rId16" Type="http://schemas.openxmlformats.org/officeDocument/2006/relationships/slide" Target="slides/slide39.xml"/><Relationship Id="rId1" Type="http://schemas.openxmlformats.org/officeDocument/2006/relationships/slide" Target="slides/slide2.xml"/><Relationship Id="rId6" Type="http://schemas.openxmlformats.org/officeDocument/2006/relationships/slide" Target="slides/slide22.xml"/><Relationship Id="rId11" Type="http://schemas.openxmlformats.org/officeDocument/2006/relationships/slide" Target="slides/slide29.xml"/><Relationship Id="rId5" Type="http://schemas.openxmlformats.org/officeDocument/2006/relationships/slide" Target="slides/slide21.xml"/><Relationship Id="rId15" Type="http://schemas.openxmlformats.org/officeDocument/2006/relationships/slide" Target="slides/slide38.xml"/><Relationship Id="rId10" Type="http://schemas.openxmlformats.org/officeDocument/2006/relationships/slide" Target="slides/slide28.xml"/><Relationship Id="rId4" Type="http://schemas.openxmlformats.org/officeDocument/2006/relationships/slide" Target="slides/slide20.xml"/><Relationship Id="rId9" Type="http://schemas.openxmlformats.org/officeDocument/2006/relationships/slide" Target="slides/slide27.xml"/><Relationship Id="rId14"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31.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51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headEnd/>
            <a:tailEnd/>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headEnd/>
            <a:tailEnd/>
          </a:ln>
          <a:effectLst/>
        </p:spPr>
        <p:txBody>
          <a:bodyPr vert="horz" wrap="square" lIns="98007" tIns="48144" rIns="98007" bIns="48144" numCol="1" anchor="t" anchorCtr="0" compatLnSpc="1">
            <a:prstTxWarp prst="textNoShape">
              <a:avLst/>
            </a:prstTxWarp>
          </a:bodyPr>
          <a:lstStyle/>
          <a:p>
            <a:pPr lvl="0"/>
            <a:r>
              <a:rPr lang="en-US" altLang="zh-CN"/>
              <a:t>We want this to be in font 11 and justify.</a:t>
            </a:r>
          </a:p>
        </p:txBody>
      </p:sp>
    </p:spTree>
    <p:extLst>
      <p:ext uri="{BB962C8B-B14F-4D97-AF65-F5344CB8AC3E}">
        <p14:creationId xmlns:p14="http://schemas.microsoft.com/office/powerpoint/2010/main" val="2570786178"/>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8189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Tag</a:t>
            </a:r>
            <a:r>
              <a:rPr lang="zh-CN" altLang="en-US" dirty="0"/>
              <a:t>：区号</a:t>
            </a:r>
            <a:endParaRPr lang="en-US" altLang="zh-CN" dirty="0"/>
          </a:p>
          <a:p>
            <a:r>
              <a:rPr lang="en-US" altLang="zh-CN" dirty="0"/>
              <a:t>Index</a:t>
            </a:r>
            <a:r>
              <a:rPr lang="zh-CN" altLang="en-US" dirty="0"/>
              <a:t>：区内索引，</a:t>
            </a:r>
            <a:r>
              <a:rPr lang="en-US" altLang="zh-CN" dirty="0"/>
              <a:t>cache</a:t>
            </a:r>
            <a:r>
              <a:rPr lang="zh-CN" altLang="en-US" dirty="0"/>
              <a:t>内行号</a:t>
            </a:r>
          </a:p>
        </p:txBody>
      </p:sp>
    </p:spTree>
    <p:extLst>
      <p:ext uri="{BB962C8B-B14F-4D97-AF65-F5344CB8AC3E}">
        <p14:creationId xmlns:p14="http://schemas.microsoft.com/office/powerpoint/2010/main" val="390012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2361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1M</a:t>
            </a:r>
            <a:r>
              <a:rPr lang="zh-CN" altLang="en-US" dirty="0"/>
              <a:t>字节主存</a:t>
            </a:r>
          </a:p>
        </p:txBody>
      </p:sp>
    </p:spTree>
    <p:extLst>
      <p:ext uri="{BB962C8B-B14F-4D97-AF65-F5344CB8AC3E}">
        <p14:creationId xmlns:p14="http://schemas.microsoft.com/office/powerpoint/2010/main" val="93348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9700" y="768350"/>
            <a:ext cx="6819900" cy="3836988"/>
          </a:xfrm>
        </p:spPr>
      </p:sp>
      <p:sp>
        <p:nvSpPr>
          <p:cNvPr id="49155" name="Rectangle 3"/>
          <p:cNvSpPr>
            <a:spLocks noGrp="1" noChangeArrowheads="1"/>
          </p:cNvSpPr>
          <p:nvPr>
            <p:ph type="body" idx="1"/>
          </p:nvPr>
        </p:nvSpPr>
        <p:spPr>
          <a:noFill/>
          <a:ln w="9525"/>
        </p:spPr>
        <p:txBody>
          <a:bodyPr/>
          <a:lstStyle/>
          <a:p>
            <a:endParaRPr lang="zh-CN" altLang="en-US"/>
          </a:p>
        </p:txBody>
      </p:sp>
    </p:spTree>
    <p:extLst>
      <p:ext uri="{BB962C8B-B14F-4D97-AF65-F5344CB8AC3E}">
        <p14:creationId xmlns:p14="http://schemas.microsoft.com/office/powerpoint/2010/main" val="171261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413253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75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75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750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t>多体交叉存储器</a:t>
            </a:r>
          </a:p>
        </p:txBody>
      </p:sp>
    </p:spTree>
    <p:extLst>
      <p:ext uri="{BB962C8B-B14F-4D97-AF65-F5344CB8AC3E}">
        <p14:creationId xmlns:p14="http://schemas.microsoft.com/office/powerpoint/2010/main" val="100507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3667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31137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7706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9415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681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5638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39700" y="768350"/>
            <a:ext cx="6819900" cy="3836988"/>
          </a:xfrm>
        </p:spPr>
      </p:sp>
      <p:sp>
        <p:nvSpPr>
          <p:cNvPr id="1392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dirty="0"/>
              <a:t>（</a:t>
            </a:r>
            <a:r>
              <a:rPr lang="en-US" altLang="zh-CN" dirty="0"/>
              <a:t>1</a:t>
            </a:r>
            <a:r>
              <a:rPr lang="zh-CN" altLang="en-US" dirty="0"/>
              <a:t>）</a:t>
            </a:r>
            <a:r>
              <a:rPr lang="en-US" altLang="zh-CN" dirty="0"/>
              <a:t>Cache</a:t>
            </a:r>
            <a:r>
              <a:rPr lang="zh-CN" altLang="en-US" dirty="0"/>
              <a:t>分组数： </a:t>
            </a:r>
            <a:r>
              <a:rPr lang="en-US" altLang="zh-CN" dirty="0"/>
              <a:t>16KB / 16 / 4 = 256 </a:t>
            </a:r>
            <a:r>
              <a:rPr lang="zh-CN" altLang="en-US" dirty="0"/>
              <a:t>组</a:t>
            </a:r>
          </a:p>
          <a:p>
            <a:endParaRPr lang="zh-CN" altLang="en-US" dirty="0"/>
          </a:p>
          <a:p>
            <a:r>
              <a:rPr lang="zh-CN" altLang="en-US" dirty="0"/>
              <a:t>（</a:t>
            </a:r>
            <a:r>
              <a:rPr lang="en-US" altLang="zh-CN" dirty="0"/>
              <a:t>2</a:t>
            </a:r>
            <a:r>
              <a:rPr lang="zh-CN" altLang="en-US" dirty="0"/>
              <a:t>） 内存每组块数： </a:t>
            </a:r>
            <a:r>
              <a:rPr lang="en-US" altLang="zh-CN" dirty="0"/>
              <a:t>16MB / 16 / 256 = 4096 </a:t>
            </a:r>
            <a:r>
              <a:rPr lang="zh-CN" altLang="en-US" dirty="0"/>
              <a:t>块</a:t>
            </a:r>
          </a:p>
          <a:p>
            <a:r>
              <a:rPr lang="zh-CN" altLang="en-US" dirty="0"/>
              <a:t>         内存地址格式：  组内块地址（</a:t>
            </a:r>
            <a:r>
              <a:rPr lang="en-US" altLang="zh-CN" dirty="0"/>
              <a:t>12</a:t>
            </a:r>
            <a:r>
              <a:rPr lang="zh-CN" altLang="en-US" dirty="0"/>
              <a:t>位） </a:t>
            </a:r>
            <a:r>
              <a:rPr lang="en-US" altLang="zh-CN" dirty="0"/>
              <a:t>+ </a:t>
            </a:r>
            <a:r>
              <a:rPr lang="zh-CN" altLang="en-US" dirty="0"/>
              <a:t>组地址（</a:t>
            </a:r>
            <a:r>
              <a:rPr lang="en-US" altLang="zh-CN" dirty="0"/>
              <a:t>8</a:t>
            </a:r>
            <a:r>
              <a:rPr lang="zh-CN" altLang="en-US" dirty="0"/>
              <a:t>位） </a:t>
            </a:r>
            <a:r>
              <a:rPr lang="en-US" altLang="zh-CN" dirty="0"/>
              <a:t>+ </a:t>
            </a:r>
            <a:r>
              <a:rPr lang="zh-CN" altLang="en-US" dirty="0"/>
              <a:t>块内偏移地址（</a:t>
            </a:r>
            <a:r>
              <a:rPr lang="en-US" altLang="zh-CN" dirty="0"/>
              <a:t>4</a:t>
            </a:r>
            <a:r>
              <a:rPr lang="zh-CN" altLang="en-US" dirty="0"/>
              <a:t>位），共</a:t>
            </a:r>
            <a:r>
              <a:rPr lang="en-US" altLang="zh-CN" dirty="0"/>
              <a:t>24</a:t>
            </a:r>
            <a:r>
              <a:rPr lang="zh-CN" altLang="en-US" dirty="0"/>
              <a:t>位（符合</a:t>
            </a:r>
            <a:r>
              <a:rPr lang="en-US" altLang="zh-CN" dirty="0"/>
              <a:t>16MB</a:t>
            </a:r>
            <a:r>
              <a:rPr lang="zh-CN" altLang="en-US" dirty="0"/>
              <a:t>的内存容量）</a:t>
            </a:r>
          </a:p>
          <a:p>
            <a:endParaRPr lang="zh-CN" altLang="en-US" dirty="0"/>
          </a:p>
          <a:p>
            <a:r>
              <a:rPr lang="zh-CN" altLang="en-US" dirty="0"/>
              <a:t>（</a:t>
            </a:r>
            <a:r>
              <a:rPr lang="en-US" altLang="zh-CN" dirty="0"/>
              <a:t>3</a:t>
            </a:r>
            <a:r>
              <a:rPr lang="zh-CN" altLang="en-US" dirty="0"/>
              <a:t>） 读</a:t>
            </a:r>
            <a:r>
              <a:rPr lang="en-US" altLang="zh-CN" dirty="0"/>
              <a:t>430 08 2H</a:t>
            </a:r>
            <a:r>
              <a:rPr lang="zh-CN" altLang="en-US" dirty="0"/>
              <a:t>单元， 命中！ 数据在</a:t>
            </a:r>
            <a:r>
              <a:rPr lang="en-US" altLang="zh-CN" dirty="0"/>
              <a:t>Cache</a:t>
            </a:r>
            <a:r>
              <a:rPr lang="zh-CN" altLang="en-US" dirty="0"/>
              <a:t>第</a:t>
            </a:r>
            <a:r>
              <a:rPr lang="en-US" altLang="zh-CN" dirty="0"/>
              <a:t>2</a:t>
            </a:r>
            <a:r>
              <a:rPr lang="zh-CN" altLang="en-US" dirty="0"/>
              <a:t>块中。</a:t>
            </a:r>
          </a:p>
          <a:p>
            <a:r>
              <a:rPr lang="zh-CN" altLang="en-US" dirty="0"/>
              <a:t>          读</a:t>
            </a:r>
            <a:r>
              <a:rPr lang="en-US" altLang="zh-CN" dirty="0"/>
              <a:t>2F8 08 6H</a:t>
            </a:r>
            <a:r>
              <a:rPr lang="zh-CN" altLang="en-US" dirty="0"/>
              <a:t>单元， 不命中！  此时，读内存该块，并装入到</a:t>
            </a:r>
            <a:r>
              <a:rPr lang="en-US" altLang="zh-CN" dirty="0"/>
              <a:t>Cache</a:t>
            </a:r>
            <a:r>
              <a:rPr lang="zh-CN" altLang="en-US" dirty="0"/>
              <a:t>中第</a:t>
            </a:r>
            <a:r>
              <a:rPr lang="en-US" altLang="zh-CN" dirty="0"/>
              <a:t>3</a:t>
            </a:r>
            <a:r>
              <a:rPr lang="zh-CN" altLang="en-US" dirty="0"/>
              <a:t>块，改写其装入位为</a:t>
            </a:r>
            <a:r>
              <a:rPr lang="en-US" altLang="zh-CN" dirty="0"/>
              <a:t>1</a:t>
            </a:r>
            <a:r>
              <a:rPr lang="zh-CN" altLang="en-US" dirty="0"/>
              <a:t>，</a:t>
            </a:r>
            <a:r>
              <a:rPr lang="en-US" altLang="zh-CN" dirty="0"/>
              <a:t>Tag</a:t>
            </a:r>
            <a:r>
              <a:rPr lang="zh-CN" altLang="en-US" dirty="0"/>
              <a:t>为</a:t>
            </a:r>
            <a:r>
              <a:rPr lang="en-US" altLang="zh-CN" dirty="0"/>
              <a:t>2F8</a:t>
            </a:r>
          </a:p>
          <a:p>
            <a:r>
              <a:rPr lang="zh-CN" altLang="en-US" dirty="0"/>
              <a:t>          读</a:t>
            </a:r>
            <a:r>
              <a:rPr lang="en-US" altLang="zh-CN" dirty="0"/>
              <a:t>030 08 AH</a:t>
            </a:r>
            <a:r>
              <a:rPr lang="zh-CN" altLang="en-US" dirty="0"/>
              <a:t>单元， 命中！ 数据在</a:t>
            </a:r>
            <a:r>
              <a:rPr lang="en-US" altLang="zh-CN" dirty="0"/>
              <a:t>Cache</a:t>
            </a:r>
            <a:r>
              <a:rPr lang="zh-CN" altLang="en-US" dirty="0"/>
              <a:t>第</a:t>
            </a:r>
            <a:r>
              <a:rPr lang="en-US" altLang="zh-CN" dirty="0"/>
              <a:t>4</a:t>
            </a:r>
            <a:r>
              <a:rPr lang="zh-CN" altLang="en-US" dirty="0"/>
              <a:t>块中。</a:t>
            </a:r>
          </a:p>
          <a:p>
            <a:r>
              <a:rPr lang="zh-CN" altLang="en-US" dirty="0"/>
              <a:t>          读</a:t>
            </a:r>
            <a:r>
              <a:rPr lang="en-US" altLang="zh-CN" dirty="0"/>
              <a:t>F40 08 8H</a:t>
            </a:r>
            <a:r>
              <a:rPr lang="zh-CN" altLang="en-US" dirty="0"/>
              <a:t>单元， 命中！ 数据在</a:t>
            </a:r>
            <a:r>
              <a:rPr lang="en-US" altLang="zh-CN" dirty="0"/>
              <a:t>Cache</a:t>
            </a:r>
            <a:r>
              <a:rPr lang="zh-CN" altLang="en-US" dirty="0"/>
              <a:t>第</a:t>
            </a:r>
            <a:r>
              <a:rPr lang="en-US" altLang="zh-CN" dirty="0"/>
              <a:t>1</a:t>
            </a:r>
            <a:r>
              <a:rPr lang="zh-CN" altLang="en-US" dirty="0"/>
              <a:t>块中。</a:t>
            </a:r>
          </a:p>
          <a:p>
            <a:r>
              <a:rPr lang="zh-CN" altLang="en-US" dirty="0"/>
              <a:t>          读</a:t>
            </a:r>
            <a:r>
              <a:rPr lang="en-US" altLang="zh-CN" dirty="0"/>
              <a:t>063 08 1H</a:t>
            </a:r>
            <a:r>
              <a:rPr lang="zh-CN" altLang="en-US" dirty="0"/>
              <a:t>单元， 不命中！ 此时，读内存该块，并装入到</a:t>
            </a:r>
            <a:r>
              <a:rPr lang="en-US" altLang="zh-CN" dirty="0"/>
              <a:t>Cache</a:t>
            </a:r>
            <a:r>
              <a:rPr lang="zh-CN" altLang="en-US" dirty="0"/>
              <a:t>中，但该组</a:t>
            </a:r>
            <a:r>
              <a:rPr lang="en-US" altLang="zh-CN" dirty="0"/>
              <a:t>Cache</a:t>
            </a:r>
            <a:r>
              <a:rPr lang="zh-CN" altLang="en-US" dirty="0"/>
              <a:t>已满，需要先选择最近最少使用的一块替换出去，应选第</a:t>
            </a:r>
            <a:r>
              <a:rPr lang="en-US" altLang="zh-CN" dirty="0"/>
              <a:t>2</a:t>
            </a:r>
            <a:r>
              <a:rPr lang="zh-CN" altLang="en-US" dirty="0"/>
              <a:t>块中；改写其装入位为</a:t>
            </a:r>
            <a:r>
              <a:rPr lang="en-US" altLang="zh-CN" dirty="0"/>
              <a:t>1</a:t>
            </a:r>
            <a:r>
              <a:rPr lang="zh-CN" altLang="en-US" dirty="0"/>
              <a:t>，</a:t>
            </a:r>
            <a:r>
              <a:rPr lang="en-US" altLang="zh-CN" dirty="0"/>
              <a:t>Tag</a:t>
            </a:r>
            <a:r>
              <a:rPr lang="zh-CN" altLang="en-US" dirty="0"/>
              <a:t>为</a:t>
            </a:r>
            <a:r>
              <a:rPr lang="en-US" altLang="zh-CN" dirty="0"/>
              <a:t>063</a:t>
            </a:r>
            <a:r>
              <a:rPr lang="zh-CN" altLang="en-US" dirty="0"/>
              <a:t>。</a:t>
            </a:r>
          </a:p>
          <a:p>
            <a:endParaRPr lang="zh-CN" altLang="en-US" dirty="0"/>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3366786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9421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4773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484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798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303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Typically Hit ratio&gt;90%</a:t>
            </a:r>
            <a:endParaRPr lang="zh-CN" altLang="en-US" dirty="0"/>
          </a:p>
        </p:txBody>
      </p:sp>
    </p:spTree>
    <p:extLst>
      <p:ext uri="{BB962C8B-B14F-4D97-AF65-F5344CB8AC3E}">
        <p14:creationId xmlns:p14="http://schemas.microsoft.com/office/powerpoint/2010/main" val="29595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2715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952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8177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7581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dirty="0"/>
              <a:t>1M</a:t>
            </a:r>
            <a:r>
              <a:rPr lang="zh-CN" altLang="en-US" dirty="0"/>
              <a:t>字节主存</a:t>
            </a:r>
          </a:p>
        </p:txBody>
      </p:sp>
    </p:spTree>
    <p:extLst>
      <p:ext uri="{BB962C8B-B14F-4D97-AF65-F5344CB8AC3E}">
        <p14:creationId xmlns:p14="http://schemas.microsoft.com/office/powerpoint/2010/main" val="2502688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3"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pic>
        <p:nvPicPr>
          <p:cNvPr id="9"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3"/>
            <a:ext cx="7010400" cy="292259"/>
          </a:xfrm>
        </p:spPr>
        <p:txBody>
          <a:bodyPr/>
          <a:lstStyle>
            <a:lvl1pPr>
              <a:defRPr i="0" baseline="0">
                <a:latin typeface="Arial Unicode MS" panose="020B0604020202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914400" y="764707"/>
            <a:ext cx="10464800" cy="1499193"/>
          </a:xfrm>
        </p:spPr>
        <p:txBody>
          <a:bodyPr/>
          <a:lstStyle>
            <a:lvl1pPr>
              <a:lnSpc>
                <a:spcPct val="125000"/>
              </a:lnSpc>
              <a:spcBef>
                <a:spcPts val="0"/>
              </a:spcBef>
              <a:defRPr sz="1650">
                <a:latin typeface="微软雅黑" panose="020B0503020204020204" pitchFamily="34" charset="-122"/>
                <a:ea typeface="微软雅黑" panose="020B0503020204020204" pitchFamily="34" charset="-122"/>
              </a:defRPr>
            </a:lvl1pPr>
            <a:lvl2pPr>
              <a:lnSpc>
                <a:spcPct val="125000"/>
              </a:lnSpc>
              <a:spcBef>
                <a:spcPts val="0"/>
              </a:spcBef>
              <a:defRPr sz="15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350">
                <a:latin typeface="微软雅黑" panose="020B0503020204020204" pitchFamily="34" charset="-122"/>
                <a:ea typeface="微软雅黑" panose="020B0503020204020204" pitchFamily="34" charset="-122"/>
              </a:defRPr>
            </a:lvl4pPr>
            <a:lvl5pPr>
              <a:lnSpc>
                <a:spcPct val="125000"/>
              </a:lnSpc>
              <a:spcBef>
                <a:spcPts val="0"/>
              </a:spcBef>
              <a:defRPr sz="135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76971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5886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6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40"/>
            <a:ext cx="10972800" cy="29225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809391"/>
            <a:ext cx="5386917"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809391"/>
            <a:ext cx="5389033" cy="36548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6"/>
            <a:ext cx="5389033" cy="138897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9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83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08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50"/>
            <a:ext cx="7010400" cy="292259"/>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78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56807"/>
            <a:ext cx="9144000" cy="292259"/>
          </a:xfrm>
        </p:spPr>
        <p:txBody>
          <a:bodyPr anchor="ctr"/>
          <a:lstStyle>
            <a:lvl1pPr algn="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2724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2284" y="404815"/>
            <a:ext cx="7010400" cy="292259"/>
          </a:xfrm>
        </p:spPr>
        <p:txBody>
          <a:bodyPr/>
          <a:lstStyle/>
          <a:p>
            <a:r>
              <a:rPr lang="zh-CN" altLang="en-US"/>
              <a:t>单击此处编辑母版标题样式</a:t>
            </a:r>
          </a:p>
        </p:txBody>
      </p:sp>
      <p:sp>
        <p:nvSpPr>
          <p:cNvPr id="3" name="内容占位符 2"/>
          <p:cNvSpPr>
            <a:spLocks noGrp="1"/>
          </p:cNvSpPr>
          <p:nvPr>
            <p:ph sz="quarter" idx="1"/>
          </p:nvPr>
        </p:nvSpPr>
        <p:spPr>
          <a:xfrm>
            <a:off x="914400" y="1125540"/>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40"/>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2290765"/>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48400" y="2290765"/>
            <a:ext cx="5130800" cy="16440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5569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1">
            <a:extLst>
              <a:ext uri="{28A0092B-C50C-407E-A947-70E740481C1C}">
                <a14:useLocalDpi xmlns:a14="http://schemas.microsoft.com/office/drawing/2010/main" val="0"/>
              </a:ext>
            </a:extLst>
          </a:blip>
          <a:srcRect l="19240"/>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3"/>
            <a:ext cx="7010400" cy="29225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09480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p:nvSpPr>
        <p:spPr bwMode="auto">
          <a:xfrm>
            <a:off x="11280577" y="6553201"/>
            <a:ext cx="864096" cy="230832"/>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ClrTx/>
              <a:buSzTx/>
              <a:buFontTx/>
              <a:buNone/>
            </a:pPr>
            <a:fld id="{8E6141A4-B4DF-417A-BE19-BD33A1D78EA3}" type="slidenum">
              <a:rPr lang="zh-CN" altLang="en-US" sz="900" b="0">
                <a:solidFill>
                  <a:srgbClr val="000099"/>
                </a:solidFill>
                <a:ea typeface="Yu Gothic" panose="020B0400000000000000" pitchFamily="34" charset="-128"/>
                <a:cs typeface="Arial" panose="020B0604020202020204" pitchFamily="34" charset="0"/>
              </a:rPr>
              <a:pPr algn="ctr" eaLnBrk="1" hangingPunct="1">
                <a:lnSpc>
                  <a:spcPct val="100000"/>
                </a:lnSpc>
                <a:spcBef>
                  <a:spcPct val="50000"/>
                </a:spcBef>
                <a:buClrTx/>
                <a:buSzTx/>
                <a:buFontTx/>
                <a:buNone/>
              </a:pPr>
              <a:t>‹#›</a:t>
            </a:fld>
            <a:endParaRPr lang="en-US" altLang="zh-CN" sz="900" b="0" dirty="0">
              <a:solidFill>
                <a:srgbClr val="000099"/>
              </a:solidFill>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415901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Lst>
  <p:txStyles>
    <p:titleStyle>
      <a:lvl1pPr algn="l" rtl="0" eaLnBrk="1" fontAlgn="base" hangingPunct="1">
        <a:lnSpc>
          <a:spcPct val="87000"/>
        </a:lnSpc>
        <a:spcBef>
          <a:spcPct val="0"/>
        </a:spcBef>
        <a:spcAft>
          <a:spcPct val="0"/>
        </a:spcAft>
        <a:defRPr sz="1800" b="1" i="0">
          <a:solidFill>
            <a:srgbClr val="FF0000"/>
          </a:solidFill>
          <a:latin typeface="+mj-lt"/>
          <a:ea typeface="+mj-ea"/>
          <a:cs typeface="楷体_GB2312"/>
        </a:defRPr>
      </a:lvl1pPr>
      <a:lvl2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2pPr>
      <a:lvl3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3pPr>
      <a:lvl4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4pPr>
      <a:lvl5pPr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cs typeface="楷体_GB2312"/>
        </a:defRPr>
      </a:lvl5pPr>
      <a:lvl6pPr marL="3429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6pPr>
      <a:lvl7pPr marL="6858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7pPr>
      <a:lvl8pPr marL="10287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8pPr>
      <a:lvl9pPr marL="1371600" algn="l" rtl="0" eaLnBrk="1" fontAlgn="base" hangingPunct="1">
        <a:lnSpc>
          <a:spcPct val="87000"/>
        </a:lnSpc>
        <a:spcBef>
          <a:spcPct val="0"/>
        </a:spcBef>
        <a:spcAft>
          <a:spcPct val="0"/>
        </a:spcAft>
        <a:defRPr sz="1800" b="1" i="1">
          <a:solidFill>
            <a:srgbClr val="FF0000"/>
          </a:solidFill>
          <a:latin typeface="楷体_GB2312" pitchFamily="49" charset="-122"/>
          <a:ea typeface="楷体_GB2312" pitchFamily="49" charset="-122"/>
        </a:defRPr>
      </a:lvl9pPr>
    </p:titleStyle>
    <p:bodyStyle>
      <a:lvl1pPr marL="213122" indent="-213122" algn="l" rtl="0" eaLnBrk="1" fontAlgn="base" hangingPunct="1">
        <a:lnSpc>
          <a:spcPct val="125000"/>
        </a:lnSpc>
        <a:spcBef>
          <a:spcPts val="0"/>
        </a:spcBef>
        <a:spcAft>
          <a:spcPct val="0"/>
        </a:spcAft>
        <a:buClr>
          <a:srgbClr val="FF0000"/>
        </a:buClr>
        <a:buSzPct val="100000"/>
        <a:buFont typeface="Wingdings" pitchFamily="2" charset="2"/>
        <a:buChar char="v"/>
        <a:defRPr sz="1800" b="1">
          <a:solidFill>
            <a:schemeClr val="tx1"/>
          </a:solidFill>
          <a:latin typeface="+mn-lt"/>
          <a:ea typeface="+mn-ea"/>
          <a:cs typeface="+mn-cs"/>
        </a:defRPr>
      </a:lvl1pPr>
      <a:lvl2pPr marL="501254" indent="-145256" algn="l" rtl="0" eaLnBrk="1" fontAlgn="base" hangingPunct="1">
        <a:lnSpc>
          <a:spcPct val="125000"/>
        </a:lnSpc>
        <a:spcBef>
          <a:spcPts val="0"/>
        </a:spcBef>
        <a:spcAft>
          <a:spcPct val="0"/>
        </a:spcAft>
        <a:buClr>
          <a:srgbClr val="001ADC"/>
        </a:buClr>
        <a:buSzPct val="100000"/>
        <a:buFont typeface="Wingdings" pitchFamily="2" charset="2"/>
        <a:buChar char="Ø"/>
        <a:defRPr b="1">
          <a:solidFill>
            <a:schemeClr val="tx1"/>
          </a:solidFill>
          <a:latin typeface="+mn-lt"/>
        </a:defRPr>
      </a:lvl2pPr>
      <a:lvl3pPr marL="788194" indent="-144066" algn="l" rtl="0" eaLnBrk="1" fontAlgn="base" hangingPunct="1">
        <a:lnSpc>
          <a:spcPct val="125000"/>
        </a:lnSpc>
        <a:spcBef>
          <a:spcPts val="0"/>
        </a:spcBef>
        <a:spcAft>
          <a:spcPct val="0"/>
        </a:spcAft>
        <a:buClr>
          <a:srgbClr val="05AD01"/>
        </a:buClr>
        <a:buSzPct val="100000"/>
        <a:buFont typeface="Wingdings" pitchFamily="2" charset="2"/>
        <a:buChar char="§"/>
        <a:defRPr b="1">
          <a:solidFill>
            <a:schemeClr val="tx1"/>
          </a:solidFill>
          <a:latin typeface="+mn-lt"/>
        </a:defRPr>
      </a:lvl3pPr>
      <a:lvl4pPr marL="1476375" indent="-257175" algn="l" rtl="0" eaLnBrk="1" fontAlgn="base" hangingPunct="1">
        <a:spcBef>
          <a:spcPct val="20000"/>
        </a:spcBef>
        <a:spcAft>
          <a:spcPct val="0"/>
        </a:spcAft>
        <a:buChar char="–"/>
        <a:defRPr sz="1500">
          <a:solidFill>
            <a:schemeClr val="tx1"/>
          </a:solidFill>
          <a:latin typeface="Times New Roman" pitchFamily="18" charset="0"/>
        </a:defRPr>
      </a:lvl4pPr>
      <a:lvl5pPr marL="1876425" indent="-257175" algn="l" rtl="0" eaLnBrk="1" fontAlgn="base" hangingPunct="1">
        <a:spcBef>
          <a:spcPct val="20000"/>
        </a:spcBef>
        <a:spcAft>
          <a:spcPct val="0"/>
        </a:spcAft>
        <a:buChar char="»"/>
        <a:defRPr sz="1500">
          <a:solidFill>
            <a:schemeClr val="tx1"/>
          </a:solidFill>
          <a:latin typeface="Times New Roman" pitchFamily="18" charset="0"/>
        </a:defRPr>
      </a:lvl5pPr>
      <a:lvl6pPr marL="2219325" indent="-257175" algn="l" rtl="0" eaLnBrk="1" fontAlgn="base" hangingPunct="1">
        <a:spcBef>
          <a:spcPct val="20000"/>
        </a:spcBef>
        <a:spcAft>
          <a:spcPct val="0"/>
        </a:spcAft>
        <a:buChar char="»"/>
        <a:defRPr sz="1500">
          <a:solidFill>
            <a:schemeClr val="tx1"/>
          </a:solidFill>
          <a:latin typeface="Times New Roman" pitchFamily="18" charset="0"/>
        </a:defRPr>
      </a:lvl6pPr>
      <a:lvl7pPr marL="2562225" indent="-257175" algn="l" rtl="0" eaLnBrk="1" fontAlgn="base" hangingPunct="1">
        <a:spcBef>
          <a:spcPct val="20000"/>
        </a:spcBef>
        <a:spcAft>
          <a:spcPct val="0"/>
        </a:spcAft>
        <a:buChar char="»"/>
        <a:defRPr sz="1500">
          <a:solidFill>
            <a:schemeClr val="tx1"/>
          </a:solidFill>
          <a:latin typeface="Times New Roman" pitchFamily="18" charset="0"/>
        </a:defRPr>
      </a:lvl7pPr>
      <a:lvl8pPr marL="2905125" indent="-257175" algn="l" rtl="0" eaLnBrk="1" fontAlgn="base" hangingPunct="1">
        <a:spcBef>
          <a:spcPct val="20000"/>
        </a:spcBef>
        <a:spcAft>
          <a:spcPct val="0"/>
        </a:spcAft>
        <a:buChar char="»"/>
        <a:defRPr sz="1500">
          <a:solidFill>
            <a:schemeClr val="tx1"/>
          </a:solidFill>
          <a:latin typeface="Times New Roman" pitchFamily="18" charset="0"/>
        </a:defRPr>
      </a:lvl8pPr>
      <a:lvl9pPr marL="3248025" indent="-257175" algn="l" rtl="0" eaLnBrk="1" fontAlgn="base" hangingPunct="1">
        <a:spcBef>
          <a:spcPct val="20000"/>
        </a:spcBef>
        <a:spcAft>
          <a:spcPct val="0"/>
        </a:spcAft>
        <a:buChar char="»"/>
        <a:defRPr sz="1500">
          <a:solidFill>
            <a:schemeClr val="tx1"/>
          </a:solidFill>
          <a:latin typeface="Times New Roman" pitchFamily="18" charset="0"/>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11.bin"/><Relationship Id="rId18" Type="http://schemas.openxmlformats.org/officeDocument/2006/relationships/image" Target="../media/image25.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2.emf"/><Relationship Id="rId17" Type="http://schemas.openxmlformats.org/officeDocument/2006/relationships/oleObject" Target="../embeddings/oleObject13.bin"/><Relationship Id="rId2" Type="http://schemas.openxmlformats.org/officeDocument/2006/relationships/slideLayout" Target="../slideLayouts/slideLayout9.xml"/><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vmlDrawing" Target="../drawings/vmlDrawing6.vml"/><Relationship Id="rId6" Type="http://schemas.openxmlformats.org/officeDocument/2006/relationships/image" Target="../media/image19.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21.emf"/><Relationship Id="rId19" Type="http://schemas.openxmlformats.org/officeDocument/2006/relationships/oleObject" Target="../embeddings/oleObject14.bin"/><Relationship Id="rId4" Type="http://schemas.openxmlformats.org/officeDocument/2006/relationships/image" Target="../media/image18.emf"/><Relationship Id="rId9" Type="http://schemas.openxmlformats.org/officeDocument/2006/relationships/oleObject" Target="../embeddings/oleObject9.bin"/><Relationship Id="rId1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0.emf"/><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23.bin"/><Relationship Id="rId18" Type="http://schemas.openxmlformats.org/officeDocument/2006/relationships/image" Target="../media/image25.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22.emf"/><Relationship Id="rId17" Type="http://schemas.openxmlformats.org/officeDocument/2006/relationships/oleObject" Target="../embeddings/oleObject25.bin"/><Relationship Id="rId2" Type="http://schemas.openxmlformats.org/officeDocument/2006/relationships/slideLayout" Target="../slideLayouts/slideLayout9.xml"/><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vmlDrawing" Target="../drawings/vmlDrawing10.vml"/><Relationship Id="rId6" Type="http://schemas.openxmlformats.org/officeDocument/2006/relationships/image" Target="../media/image19.e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21.emf"/><Relationship Id="rId19" Type="http://schemas.openxmlformats.org/officeDocument/2006/relationships/oleObject" Target="../embeddings/oleObject26.bin"/><Relationship Id="rId4" Type="http://schemas.openxmlformats.org/officeDocument/2006/relationships/image" Target="../media/image31.emf"/><Relationship Id="rId9" Type="http://schemas.openxmlformats.org/officeDocument/2006/relationships/oleObject" Target="../embeddings/oleObject21.bin"/><Relationship Id="rId1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1.bin"/><Relationship Id="rId5" Type="http://schemas.openxmlformats.org/officeDocument/2006/relationships/image" Target="../media/image36.emf"/><Relationship Id="rId4" Type="http://schemas.openxmlformats.org/officeDocument/2006/relationships/oleObject" Target="../embeddings/oleObject30.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7.emf"/><Relationship Id="rId4" Type="http://schemas.openxmlformats.org/officeDocument/2006/relationships/oleObject" Target="../embeddings/oleObject32.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8.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27.xml"/><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3.wmf"/><Relationship Id="rId5" Type="http://schemas.openxmlformats.org/officeDocument/2006/relationships/oleObject" Target="../embeddings/oleObject34.bin"/><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headEnd/>
            <a:tailEnd/>
          </a:ln>
        </p:spPr>
        <p:txBody>
          <a:bodyPr vert="horz" wrap="square" lIns="47625" tIns="72900" rIns="47625" bIns="72900" numCol="1" anchor="t" anchorCtr="0" compatLnSpc="1">
            <a:prstTxWarp prst="textNoShape">
              <a:avLst/>
            </a:prstTxWarp>
            <a:spAutoFit/>
          </a:bodyPr>
          <a:lstStyle/>
          <a:p>
            <a:pPr marL="0" indent="0" algn="ctr">
              <a:lnSpc>
                <a:spcPct val="150000"/>
              </a:lnSpc>
              <a:spcAft>
                <a:spcPts val="0"/>
              </a:spcAft>
              <a:buNone/>
            </a:pPr>
            <a:r>
              <a:rPr lang="zh-CN" altLang="en-US" sz="3600" baseline="30000" dirty="0">
                <a:solidFill>
                  <a:srgbClr val="000066"/>
                </a:solidFill>
                <a:latin typeface="华文楷体" pitchFamily="2" charset="-122"/>
                <a:ea typeface="华文楷体" pitchFamily="2" charset="-122"/>
                <a:cs typeface="Times New Roman" pitchFamily="18" charset="0"/>
              </a:rPr>
              <a:t>牛建伟  王丽华  邓莹莹  李辉勇  李莹</a:t>
            </a:r>
            <a:endParaRPr lang="en-US" altLang="zh-CN" b="0" dirty="0">
              <a:solidFill>
                <a:srgbClr val="000066"/>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372648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79555" name="Rectangle 3"/>
          <p:cNvSpPr>
            <a:spLocks noGrp="1" noChangeArrowheads="1"/>
          </p:cNvSpPr>
          <p:nvPr>
            <p:ph type="body" idx="1"/>
          </p:nvPr>
        </p:nvSpPr>
        <p:spPr>
          <a:xfrm>
            <a:off x="814917" y="861851"/>
            <a:ext cx="10972800" cy="1436291"/>
          </a:xfrm>
        </p:spPr>
        <p:txBody>
          <a:bodyPr/>
          <a:lstStyle/>
          <a:p>
            <a:pPr>
              <a:lnSpc>
                <a:spcPct val="150000"/>
              </a:lnSpc>
              <a:spcBef>
                <a:spcPts val="0"/>
              </a:spcBef>
              <a:spcAft>
                <a:spcPts val="0"/>
              </a:spcAft>
            </a:pP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CPU</a:t>
            </a:r>
            <a:r>
              <a:rPr lang="zh-CN" altLang="en-US" sz="2000" dirty="0">
                <a:latin typeface="Times New Roman" pitchFamily="18" charset="0"/>
                <a:ea typeface="宋体" pitchFamily="2" charset="-122"/>
                <a:cs typeface="Times New Roman" pitchFamily="18" charset="0"/>
              </a:rPr>
              <a:t>和主存间的一容量较小的高速缓存，其中总是存放最活跃（被频繁访问）的程序块和数据，大多数情况下，</a:t>
            </a:r>
            <a:r>
              <a:rPr lang="en-US" altLang="zh-CN" sz="2000" dirty="0">
                <a:latin typeface="Times New Roman" pitchFamily="18" charset="0"/>
                <a:ea typeface="宋体" pitchFamily="2" charset="-122"/>
                <a:cs typeface="Times New Roman" pitchFamily="18" charset="0"/>
              </a:rPr>
              <a:t>CPU</a:t>
            </a:r>
            <a:r>
              <a:rPr lang="zh-CN" altLang="en-US" sz="2000" dirty="0">
                <a:latin typeface="Times New Roman" pitchFamily="18" charset="0"/>
                <a:ea typeface="宋体" pitchFamily="2" charset="-122"/>
                <a:cs typeface="Times New Roman" pitchFamily="18" charset="0"/>
              </a:rPr>
              <a:t>能直接从这个高速缓存中取得指令和数据，而不必访问主存。</a:t>
            </a:r>
          </a:p>
          <a:p>
            <a:pPr>
              <a:lnSpc>
                <a:spcPct val="150000"/>
              </a:lnSpc>
              <a:spcBef>
                <a:spcPts val="0"/>
              </a:spcBef>
              <a:spcAft>
                <a:spcPts val="0"/>
              </a:spcAft>
            </a:pP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与主存之间按照数据块（</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）为单位进行数据交换。</a:t>
            </a:r>
            <a:r>
              <a:rPr lang="en-US" altLang="zh-CN" sz="2000" dirty="0">
                <a:latin typeface="Times New Roman" pitchFamily="18" charset="0"/>
                <a:ea typeface="宋体" pitchFamily="2" charset="-122"/>
                <a:cs typeface="Times New Roman" pitchFamily="18" charset="0"/>
              </a:rPr>
              <a:t> </a:t>
            </a:r>
            <a:endParaRPr lang="zh-CN" altLang="en-US" sz="2000" dirty="0">
              <a:latin typeface="Times New Roman" pitchFamily="18" charset="0"/>
              <a:ea typeface="宋体" pitchFamily="2" charset="-122"/>
              <a:cs typeface="Times New Roman" pitchFamily="18" charset="0"/>
            </a:endParaRPr>
          </a:p>
        </p:txBody>
      </p:sp>
      <p:grpSp>
        <p:nvGrpSpPr>
          <p:cNvPr id="2" name="Group 11"/>
          <p:cNvGrpSpPr>
            <a:grpSpLocks/>
          </p:cNvGrpSpPr>
          <p:nvPr/>
        </p:nvGrpSpPr>
        <p:grpSpPr bwMode="auto">
          <a:xfrm>
            <a:off x="1493998" y="2642318"/>
            <a:ext cx="9139113" cy="1291905"/>
            <a:chOff x="576" y="2592"/>
            <a:chExt cx="4704" cy="1392"/>
          </a:xfrm>
        </p:grpSpPr>
        <p:sp>
          <p:nvSpPr>
            <p:cNvPr id="26629" name="Rectangle 4"/>
            <p:cNvSpPr>
              <a:spLocks noChangeArrowheads="1"/>
            </p:cNvSpPr>
            <p:nvPr/>
          </p:nvSpPr>
          <p:spPr bwMode="auto">
            <a:xfrm>
              <a:off x="576" y="2736"/>
              <a:ext cx="960" cy="1248"/>
            </a:xfrm>
            <a:prstGeom prst="rect">
              <a:avLst/>
            </a:prstGeom>
            <a:solidFill>
              <a:schemeClr val="bg2"/>
            </a:solidFill>
            <a:ln w="12700">
              <a:solidFill>
                <a:schemeClr val="tx1"/>
              </a:solidFill>
              <a:miter lim="800000"/>
              <a:headEnd/>
              <a:tailEnd/>
            </a:ln>
          </p:spPr>
          <p:txBody>
            <a:bodyPr wrap="none" anchor="ctr"/>
            <a:lstStyle/>
            <a:p>
              <a:pPr algn="ctr" eaLnBrk="0" hangingPunct="0">
                <a:buNone/>
              </a:pPr>
              <a:r>
                <a:rPr lang="en-US" altLang="zh-CN"/>
                <a:t>CPU</a:t>
              </a:r>
            </a:p>
          </p:txBody>
        </p:sp>
        <p:sp>
          <p:nvSpPr>
            <p:cNvPr id="26630" name="Rectangle 5"/>
            <p:cNvSpPr>
              <a:spLocks noChangeArrowheads="1"/>
            </p:cNvSpPr>
            <p:nvPr/>
          </p:nvSpPr>
          <p:spPr bwMode="auto">
            <a:xfrm>
              <a:off x="2256" y="3024"/>
              <a:ext cx="864" cy="576"/>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a:t>Cache</a:t>
              </a:r>
            </a:p>
          </p:txBody>
        </p:sp>
        <p:sp>
          <p:nvSpPr>
            <p:cNvPr id="26631" name="Rectangle 6"/>
            <p:cNvSpPr>
              <a:spLocks noChangeArrowheads="1"/>
            </p:cNvSpPr>
            <p:nvPr/>
          </p:nvSpPr>
          <p:spPr bwMode="auto">
            <a:xfrm>
              <a:off x="3984" y="2592"/>
              <a:ext cx="1296" cy="1392"/>
            </a:xfrm>
            <a:prstGeom prst="rect">
              <a:avLst/>
            </a:prstGeom>
            <a:solidFill>
              <a:srgbClr val="0A520D"/>
            </a:solidFill>
            <a:ln w="12700">
              <a:solidFill>
                <a:schemeClr val="tx1"/>
              </a:solidFill>
              <a:miter lim="800000"/>
              <a:headEnd/>
              <a:tailEnd/>
            </a:ln>
          </p:spPr>
          <p:txBody>
            <a:bodyPr wrap="none" anchor="ctr"/>
            <a:lstStyle/>
            <a:p>
              <a:pPr algn="ctr" eaLnBrk="0" hangingPunct="0">
                <a:buNone/>
              </a:pPr>
              <a:r>
                <a:rPr lang="en-US" altLang="zh-CN" dirty="0"/>
                <a:t>Main Memory</a:t>
              </a:r>
            </a:p>
          </p:txBody>
        </p:sp>
        <p:sp>
          <p:nvSpPr>
            <p:cNvPr id="26632" name="AutoShape 7"/>
            <p:cNvSpPr>
              <a:spLocks noChangeArrowheads="1"/>
            </p:cNvSpPr>
            <p:nvPr/>
          </p:nvSpPr>
          <p:spPr bwMode="auto">
            <a:xfrm>
              <a:off x="1536" y="3216"/>
              <a:ext cx="720" cy="192"/>
            </a:xfrm>
            <a:prstGeom prst="leftRightArrow">
              <a:avLst>
                <a:gd name="adj1" fmla="val 50000"/>
                <a:gd name="adj2" fmla="val 75000"/>
              </a:avLst>
            </a:prstGeom>
            <a:solidFill>
              <a:schemeClr val="accent1"/>
            </a:solidFill>
            <a:ln w="12700">
              <a:solidFill>
                <a:schemeClr val="tx1"/>
              </a:solidFill>
              <a:miter lim="800000"/>
              <a:headEnd/>
              <a:tailEnd/>
            </a:ln>
          </p:spPr>
          <p:txBody>
            <a:bodyPr wrap="none" anchor="ctr"/>
            <a:lstStyle/>
            <a:p>
              <a:pPr algn="ctr" eaLnBrk="0" hangingPunct="0">
                <a:buNone/>
              </a:pPr>
              <a:endParaRPr lang="en-US" altLang="zh-CN"/>
            </a:p>
          </p:txBody>
        </p:sp>
        <p:sp>
          <p:nvSpPr>
            <p:cNvPr id="26633" name="AutoShape 8"/>
            <p:cNvSpPr>
              <a:spLocks noChangeArrowheads="1"/>
            </p:cNvSpPr>
            <p:nvPr/>
          </p:nvSpPr>
          <p:spPr bwMode="auto">
            <a:xfrm>
              <a:off x="3120" y="3120"/>
              <a:ext cx="864" cy="384"/>
            </a:xfrm>
            <a:prstGeom prst="leftRightArrow">
              <a:avLst>
                <a:gd name="adj1" fmla="val 50000"/>
                <a:gd name="adj2" fmla="val 45000"/>
              </a:avLst>
            </a:prstGeom>
            <a:solidFill>
              <a:schemeClr val="accent2"/>
            </a:solidFill>
            <a:ln w="12700">
              <a:solidFill>
                <a:schemeClr val="tx1"/>
              </a:solidFill>
              <a:miter lim="800000"/>
              <a:headEnd/>
              <a:tailEnd/>
            </a:ln>
          </p:spPr>
          <p:txBody>
            <a:bodyPr wrap="none" anchor="ctr"/>
            <a:lstStyle/>
            <a:p>
              <a:pPr algn="ctr" eaLnBrk="0" hangingPunct="0">
                <a:buNone/>
              </a:pPr>
              <a:endParaRPr lang="zh-CN" altLang="en-US"/>
            </a:p>
          </p:txBody>
        </p:sp>
        <p:sp>
          <p:nvSpPr>
            <p:cNvPr id="26634" name="Text Box 9"/>
            <p:cNvSpPr txBox="1">
              <a:spLocks noChangeArrowheads="1"/>
            </p:cNvSpPr>
            <p:nvPr/>
          </p:nvSpPr>
          <p:spPr bwMode="auto">
            <a:xfrm>
              <a:off x="1536" y="2928"/>
              <a:ext cx="720" cy="206"/>
            </a:xfrm>
            <a:prstGeom prst="rect">
              <a:avLst/>
            </a:prstGeom>
            <a:noFill/>
            <a:ln w="12700">
              <a:noFill/>
              <a:miter lim="800000"/>
              <a:headEnd/>
              <a:tailEnd/>
            </a:ln>
          </p:spPr>
          <p:txBody>
            <a:bodyPr>
              <a:spAutoFit/>
            </a:bodyPr>
            <a:lstStyle/>
            <a:p>
              <a:pPr algn="ctr" eaLnBrk="0" hangingPunct="0">
                <a:spcBef>
                  <a:spcPct val="50000"/>
                </a:spcBef>
                <a:buNone/>
              </a:pPr>
              <a:r>
                <a:rPr lang="en-US" altLang="zh-CN">
                  <a:solidFill>
                    <a:schemeClr val="tx1"/>
                  </a:solidFill>
                </a:rPr>
                <a:t>Word</a:t>
              </a:r>
            </a:p>
          </p:txBody>
        </p:sp>
        <p:sp>
          <p:nvSpPr>
            <p:cNvPr id="26635" name="Text Box 10"/>
            <p:cNvSpPr txBox="1">
              <a:spLocks noChangeArrowheads="1"/>
            </p:cNvSpPr>
            <p:nvPr/>
          </p:nvSpPr>
          <p:spPr bwMode="auto">
            <a:xfrm>
              <a:off x="3120" y="2880"/>
              <a:ext cx="816" cy="206"/>
            </a:xfrm>
            <a:prstGeom prst="rect">
              <a:avLst/>
            </a:prstGeom>
            <a:noFill/>
            <a:ln w="12700">
              <a:noFill/>
              <a:miter lim="800000"/>
              <a:headEnd/>
              <a:tailEnd/>
            </a:ln>
          </p:spPr>
          <p:txBody>
            <a:bodyPr>
              <a:spAutoFit/>
            </a:bodyPr>
            <a:lstStyle/>
            <a:p>
              <a:pPr algn="ctr" eaLnBrk="0" hangingPunct="0">
                <a:spcBef>
                  <a:spcPct val="50000"/>
                </a:spcBef>
                <a:buNone/>
              </a:pPr>
              <a:r>
                <a:rPr lang="en-US" altLang="zh-CN">
                  <a:solidFill>
                    <a:schemeClr val="tx1"/>
                  </a:solidFill>
                </a:rPr>
                <a:t>Block</a:t>
              </a:r>
            </a:p>
          </p:txBody>
        </p:sp>
      </p:grpSp>
      <p:grpSp>
        <p:nvGrpSpPr>
          <p:cNvPr id="3" name="组合 2"/>
          <p:cNvGrpSpPr/>
          <p:nvPr/>
        </p:nvGrpSpPr>
        <p:grpSpPr>
          <a:xfrm>
            <a:off x="2207568" y="4242706"/>
            <a:ext cx="6984104" cy="2470149"/>
            <a:chOff x="3432376" y="4415235"/>
            <a:chExt cx="6984104" cy="2470149"/>
          </a:xfrm>
        </p:grpSpPr>
        <p:sp>
          <p:nvSpPr>
            <p:cNvPr id="12" name="Rectangle 146"/>
            <p:cNvSpPr>
              <a:spLocks noChangeAspect="1" noChangeArrowheads="1"/>
            </p:cNvSpPr>
            <p:nvPr/>
          </p:nvSpPr>
          <p:spPr bwMode="auto">
            <a:xfrm>
              <a:off x="9597330" y="6061471"/>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r>
                <a:rPr lang="en-US" sz="1600"/>
                <a:t>Main</a:t>
              </a:r>
            </a:p>
            <a:p>
              <a:pPr algn="ctr">
                <a:buNone/>
              </a:pPr>
              <a:r>
                <a:rPr lang="en-US" sz="1600"/>
                <a:t>memory</a:t>
              </a:r>
            </a:p>
          </p:txBody>
        </p:sp>
        <p:sp>
          <p:nvSpPr>
            <p:cNvPr id="13" name="AutoShape 201"/>
            <p:cNvSpPr>
              <a:spLocks noChangeAspect="1" noChangeArrowheads="1"/>
            </p:cNvSpPr>
            <p:nvPr/>
          </p:nvSpPr>
          <p:spPr bwMode="auto">
            <a:xfrm>
              <a:off x="8224143" y="6197996"/>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14" name="Rectangle 202"/>
            <p:cNvSpPr>
              <a:spLocks noChangeAspect="1" noChangeArrowheads="1"/>
            </p:cNvSpPr>
            <p:nvPr/>
          </p:nvSpPr>
          <p:spPr bwMode="auto">
            <a:xfrm>
              <a:off x="7400230" y="6226571"/>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r>
                <a:rPr lang="en-US" sz="1600"/>
                <a:t>I/O</a:t>
              </a:r>
            </a:p>
            <a:p>
              <a:pPr algn="ctr">
                <a:buNone/>
              </a:pPr>
              <a:r>
                <a:rPr lang="en-US" sz="1600"/>
                <a:t>bridge</a:t>
              </a:r>
            </a:p>
          </p:txBody>
        </p:sp>
        <p:sp>
          <p:nvSpPr>
            <p:cNvPr id="15" name="AutoShape 205"/>
            <p:cNvSpPr>
              <a:spLocks noChangeAspect="1" noChangeArrowheads="1"/>
            </p:cNvSpPr>
            <p:nvPr/>
          </p:nvSpPr>
          <p:spPr bwMode="auto">
            <a:xfrm>
              <a:off x="6087368" y="6197996"/>
              <a:ext cx="1309687" cy="481013"/>
            </a:xfrm>
            <a:prstGeom prst="leftRightArrow">
              <a:avLst>
                <a:gd name="adj1" fmla="val 50000"/>
                <a:gd name="adj2" fmla="val 54455"/>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16" name="Rectangle 206"/>
            <p:cNvSpPr>
              <a:spLocks noChangeAspect="1" noChangeArrowheads="1"/>
            </p:cNvSpPr>
            <p:nvPr/>
          </p:nvSpPr>
          <p:spPr bwMode="auto">
            <a:xfrm>
              <a:off x="3688655" y="6226571"/>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r>
                <a:rPr lang="en-US" sz="1600"/>
                <a:t>Bus interface</a:t>
              </a:r>
            </a:p>
          </p:txBody>
        </p:sp>
        <p:sp>
          <p:nvSpPr>
            <p:cNvPr id="17" name="Rectangle 207"/>
            <p:cNvSpPr>
              <a:spLocks noChangeAspect="1" noChangeArrowheads="1"/>
            </p:cNvSpPr>
            <p:nvPr/>
          </p:nvSpPr>
          <p:spPr bwMode="auto">
            <a:xfrm>
              <a:off x="5201543" y="5031184"/>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18" name="Rectangle 208"/>
            <p:cNvSpPr>
              <a:spLocks noChangeAspect="1" noChangeArrowheads="1"/>
            </p:cNvSpPr>
            <p:nvPr/>
          </p:nvSpPr>
          <p:spPr bwMode="auto">
            <a:xfrm>
              <a:off x="5201543" y="5169296"/>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19" name="Rectangle 210"/>
            <p:cNvSpPr>
              <a:spLocks noChangeAspect="1" noChangeArrowheads="1"/>
            </p:cNvSpPr>
            <p:nvPr/>
          </p:nvSpPr>
          <p:spPr bwMode="auto">
            <a:xfrm>
              <a:off x="5201543" y="5305821"/>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0" name="Rectangle 211"/>
            <p:cNvSpPr>
              <a:spLocks noChangeAspect="1" noChangeArrowheads="1"/>
            </p:cNvSpPr>
            <p:nvPr/>
          </p:nvSpPr>
          <p:spPr bwMode="auto">
            <a:xfrm>
              <a:off x="5201543" y="544393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1" name="Rectangle 212"/>
            <p:cNvSpPr>
              <a:spLocks noChangeAspect="1" noChangeArrowheads="1"/>
            </p:cNvSpPr>
            <p:nvPr/>
          </p:nvSpPr>
          <p:spPr bwMode="auto">
            <a:xfrm>
              <a:off x="5201543" y="5580459"/>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2" name="AutoShape 214"/>
            <p:cNvSpPr>
              <a:spLocks noChangeAspect="1" noChangeArrowheads="1"/>
            </p:cNvSpPr>
            <p:nvPr/>
          </p:nvSpPr>
          <p:spPr bwMode="auto">
            <a:xfrm>
              <a:off x="5898455" y="5031184"/>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3" name="AutoShape 215"/>
            <p:cNvSpPr>
              <a:spLocks noChangeAspect="1" noChangeArrowheads="1"/>
            </p:cNvSpPr>
            <p:nvPr/>
          </p:nvSpPr>
          <p:spPr bwMode="auto">
            <a:xfrm flipH="1">
              <a:off x="5817493" y="5374084"/>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4" name="Rectangle 220"/>
            <p:cNvSpPr>
              <a:spLocks noChangeAspect="1" noChangeArrowheads="1"/>
            </p:cNvSpPr>
            <p:nvPr/>
          </p:nvSpPr>
          <p:spPr bwMode="auto">
            <a:xfrm>
              <a:off x="6298505" y="4894659"/>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buNone/>
              </a:pPr>
              <a:r>
                <a:rPr lang="en-US" sz="1600"/>
                <a:t>ALU</a:t>
              </a:r>
            </a:p>
          </p:txBody>
        </p:sp>
        <p:sp>
          <p:nvSpPr>
            <p:cNvPr id="25" name="Text Box 221"/>
            <p:cNvSpPr txBox="1">
              <a:spLocks noChangeAspect="1" noChangeArrowheads="1"/>
            </p:cNvSpPr>
            <p:nvPr/>
          </p:nvSpPr>
          <p:spPr bwMode="auto">
            <a:xfrm>
              <a:off x="4845552" y="4743848"/>
              <a:ext cx="1361271" cy="301621"/>
            </a:xfrm>
            <a:prstGeom prst="rect">
              <a:avLst/>
            </a:prstGeom>
            <a:noFill/>
            <a:ln w="12700">
              <a:noFill/>
              <a:miter lim="800000"/>
              <a:headEnd/>
              <a:tailEnd/>
            </a:ln>
            <a:effectLst/>
          </p:spPr>
          <p:txBody>
            <a:bodyPr wrap="none" anchor="ctr">
              <a:prstTxWarp prst="textNoShape">
                <a:avLst/>
              </a:prstTxWarp>
              <a:spAutoFit/>
            </a:bodyPr>
            <a:lstStyle/>
            <a:p>
              <a:pPr algn="ctr">
                <a:buNone/>
              </a:pPr>
              <a:r>
                <a:rPr lang="en-US" sz="1600"/>
                <a:t>Register file</a:t>
              </a:r>
            </a:p>
          </p:txBody>
        </p:sp>
        <p:sp>
          <p:nvSpPr>
            <p:cNvPr id="26" name="AutoShape 222"/>
            <p:cNvSpPr>
              <a:spLocks noChangeAspect="1" noChangeArrowheads="1"/>
            </p:cNvSpPr>
            <p:nvPr/>
          </p:nvSpPr>
          <p:spPr bwMode="auto">
            <a:xfrm>
              <a:off x="5268218" y="5786834"/>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27" name="Rectangle 223"/>
            <p:cNvSpPr>
              <a:spLocks noChangeAspect="1" noChangeArrowheads="1"/>
            </p:cNvSpPr>
            <p:nvPr/>
          </p:nvSpPr>
          <p:spPr bwMode="auto">
            <a:xfrm>
              <a:off x="3536255" y="4688284"/>
              <a:ext cx="3379788" cy="2197100"/>
            </a:xfrm>
            <a:prstGeom prst="rect">
              <a:avLst/>
            </a:prstGeom>
            <a:noFill/>
            <a:ln w="12700" cap="rnd">
              <a:solidFill>
                <a:schemeClr val="tx1"/>
              </a:solidFill>
              <a:prstDash val="sysDot"/>
              <a:miter lim="800000"/>
              <a:headEnd/>
              <a:tailEnd/>
            </a:ln>
            <a:effectLst/>
          </p:spPr>
          <p:txBody>
            <a:bodyPr wrap="none" anchor="ctr">
              <a:prstTxWarp prst="textNoShape">
                <a:avLst/>
              </a:prstTxWarp>
            </a:bodyPr>
            <a:lstStyle/>
            <a:p>
              <a:pPr algn="ctr">
                <a:buNone/>
              </a:pPr>
              <a:endParaRPr lang="en-US" sz="1600"/>
            </a:p>
          </p:txBody>
        </p:sp>
        <p:sp>
          <p:nvSpPr>
            <p:cNvPr id="28" name="Text Box 225"/>
            <p:cNvSpPr txBox="1">
              <a:spLocks noChangeAspect="1" noChangeArrowheads="1"/>
            </p:cNvSpPr>
            <p:nvPr/>
          </p:nvSpPr>
          <p:spPr bwMode="auto">
            <a:xfrm>
              <a:off x="3432376" y="4415235"/>
              <a:ext cx="1095172" cy="301621"/>
            </a:xfrm>
            <a:prstGeom prst="rect">
              <a:avLst/>
            </a:prstGeom>
            <a:noFill/>
            <a:ln w="12700">
              <a:noFill/>
              <a:miter lim="800000"/>
              <a:headEnd/>
              <a:tailEnd/>
            </a:ln>
            <a:effectLst/>
          </p:spPr>
          <p:txBody>
            <a:bodyPr wrap="none" anchor="ctr">
              <a:prstTxWarp prst="textNoShape">
                <a:avLst/>
              </a:prstTxWarp>
              <a:spAutoFit/>
            </a:bodyPr>
            <a:lstStyle/>
            <a:p>
              <a:pPr algn="ctr">
                <a:buNone/>
              </a:pPr>
              <a:r>
                <a:rPr lang="en-US" sz="1600" dirty="0"/>
                <a:t>CPU chip</a:t>
              </a:r>
            </a:p>
          </p:txBody>
        </p:sp>
        <p:sp>
          <p:nvSpPr>
            <p:cNvPr id="29" name="Text Box 229"/>
            <p:cNvSpPr txBox="1">
              <a:spLocks noChangeAspect="1" noChangeArrowheads="1"/>
            </p:cNvSpPr>
            <p:nvPr/>
          </p:nvSpPr>
          <p:spPr bwMode="auto">
            <a:xfrm>
              <a:off x="6892756" y="5582048"/>
              <a:ext cx="1335623" cy="301621"/>
            </a:xfrm>
            <a:prstGeom prst="rect">
              <a:avLst/>
            </a:prstGeom>
            <a:noFill/>
            <a:ln w="12700">
              <a:noFill/>
              <a:miter lim="800000"/>
              <a:headEnd/>
              <a:tailEnd/>
            </a:ln>
            <a:effectLst/>
          </p:spPr>
          <p:txBody>
            <a:bodyPr wrap="none" anchor="ctr">
              <a:prstTxWarp prst="textNoShape">
                <a:avLst/>
              </a:prstTxWarp>
              <a:spAutoFit/>
            </a:bodyPr>
            <a:lstStyle/>
            <a:p>
              <a:pPr algn="ctr">
                <a:buNone/>
              </a:pPr>
              <a:r>
                <a:rPr lang="en-US" sz="1600"/>
                <a:t>System bus</a:t>
              </a:r>
            </a:p>
          </p:txBody>
        </p:sp>
        <p:sp>
          <p:nvSpPr>
            <p:cNvPr id="30" name="Line 230"/>
            <p:cNvSpPr>
              <a:spLocks noChangeAspect="1" noChangeShapeType="1"/>
            </p:cNvSpPr>
            <p:nvPr/>
          </p:nvSpPr>
          <p:spPr bwMode="auto">
            <a:xfrm flipH="1">
              <a:off x="6777930" y="5855096"/>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buNone/>
              </a:pPr>
              <a:endParaRPr lang="en-US" sz="1600"/>
            </a:p>
          </p:txBody>
        </p:sp>
        <p:sp>
          <p:nvSpPr>
            <p:cNvPr id="31" name="Text Box 231"/>
            <p:cNvSpPr txBox="1">
              <a:spLocks noChangeAspect="1" noChangeArrowheads="1"/>
            </p:cNvSpPr>
            <p:nvPr/>
          </p:nvSpPr>
          <p:spPr bwMode="auto">
            <a:xfrm>
              <a:off x="8206927" y="5582048"/>
              <a:ext cx="1393330" cy="301621"/>
            </a:xfrm>
            <a:prstGeom prst="rect">
              <a:avLst/>
            </a:prstGeom>
            <a:noFill/>
            <a:ln w="12700">
              <a:noFill/>
              <a:miter lim="800000"/>
              <a:headEnd/>
              <a:tailEnd/>
            </a:ln>
            <a:effectLst/>
          </p:spPr>
          <p:txBody>
            <a:bodyPr wrap="none" anchor="ctr">
              <a:prstTxWarp prst="textNoShape">
                <a:avLst/>
              </a:prstTxWarp>
              <a:spAutoFit/>
            </a:bodyPr>
            <a:lstStyle/>
            <a:p>
              <a:pPr algn="ctr">
                <a:buNone/>
              </a:pPr>
              <a:r>
                <a:rPr lang="en-US" sz="1600"/>
                <a:t>Memory bus</a:t>
              </a:r>
            </a:p>
          </p:txBody>
        </p:sp>
        <p:sp>
          <p:nvSpPr>
            <p:cNvPr id="32" name="Line 232"/>
            <p:cNvSpPr>
              <a:spLocks noChangeAspect="1" noChangeShapeType="1"/>
            </p:cNvSpPr>
            <p:nvPr/>
          </p:nvSpPr>
          <p:spPr bwMode="auto">
            <a:xfrm>
              <a:off x="8870255" y="5855096"/>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buNone/>
              </a:pPr>
              <a:endParaRPr lang="en-US" sz="1600"/>
            </a:p>
          </p:txBody>
        </p:sp>
        <p:sp>
          <p:nvSpPr>
            <p:cNvPr id="33" name="Rectangle 233"/>
            <p:cNvSpPr>
              <a:spLocks noChangeAspect="1" noChangeArrowheads="1"/>
            </p:cNvSpPr>
            <p:nvPr/>
          </p:nvSpPr>
          <p:spPr bwMode="auto">
            <a:xfrm>
              <a:off x="3688655" y="5128021"/>
              <a:ext cx="1066800" cy="5207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buNone/>
              </a:pPr>
              <a:r>
                <a:rPr lang="en-US" sz="1600" dirty="0"/>
                <a:t>Cache </a:t>
              </a:r>
            </a:p>
            <a:p>
              <a:pPr algn="ctr">
                <a:buNone/>
              </a:pPr>
              <a:r>
                <a:rPr lang="en-US" sz="1600" dirty="0"/>
                <a:t>memories</a:t>
              </a:r>
            </a:p>
          </p:txBody>
        </p:sp>
        <p:sp>
          <p:nvSpPr>
            <p:cNvPr id="34" name="AutoShape 234"/>
            <p:cNvSpPr>
              <a:spLocks noChangeAspect="1" noChangeArrowheads="1"/>
            </p:cNvSpPr>
            <p:nvPr/>
          </p:nvSpPr>
          <p:spPr bwMode="auto">
            <a:xfrm>
              <a:off x="3917255" y="5648721"/>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sp>
          <p:nvSpPr>
            <p:cNvPr id="35" name="AutoShape 236"/>
            <p:cNvSpPr>
              <a:spLocks noChangeAspect="1" noChangeArrowheads="1"/>
            </p:cNvSpPr>
            <p:nvPr/>
          </p:nvSpPr>
          <p:spPr bwMode="auto">
            <a:xfrm flipH="1">
              <a:off x="4780855" y="5175646"/>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buNone/>
              </a:pPr>
              <a:endParaRPr lang="en-US" sz="1600"/>
            </a:p>
          </p:txBody>
        </p:sp>
      </p:grpSp>
    </p:spTree>
    <p:extLst>
      <p:ext uri="{BB962C8B-B14F-4D97-AF65-F5344CB8AC3E}">
        <p14:creationId xmlns:p14="http://schemas.microsoft.com/office/powerpoint/2010/main" val="354309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0579" name="Rectangle 3"/>
          <p:cNvSpPr>
            <a:spLocks noGrp="1" noChangeArrowheads="1"/>
          </p:cNvSpPr>
          <p:nvPr>
            <p:ph type="body" idx="1"/>
          </p:nvPr>
        </p:nvSpPr>
        <p:spPr>
          <a:xfrm>
            <a:off x="551384" y="764704"/>
            <a:ext cx="10753195" cy="3005951"/>
          </a:xfrm>
        </p:spPr>
        <p:txBody>
          <a:bodyPr/>
          <a:lstStyle/>
          <a:p>
            <a:pPr>
              <a:lnSpc>
                <a:spcPct val="150000"/>
              </a:lnSpc>
              <a:spcBef>
                <a:spcPts val="0"/>
              </a:spcBef>
              <a:spcAft>
                <a:spcPts val="0"/>
              </a:spcAft>
            </a:pPr>
            <a:r>
              <a:rPr lang="en-US" altLang="zh-CN" sz="2800" dirty="0">
                <a:latin typeface="Times New Roman" pitchFamily="18" charset="0"/>
                <a:ea typeface="宋体" pitchFamily="2" charset="-122"/>
              </a:rPr>
              <a:t>Cache</a:t>
            </a:r>
            <a:r>
              <a:rPr lang="zh-CN" altLang="en-US" sz="2800" dirty="0">
                <a:latin typeface="Times New Roman" pitchFamily="18" charset="0"/>
                <a:ea typeface="宋体" pitchFamily="2" charset="-122"/>
              </a:rPr>
              <a:t>要解决的问题</a:t>
            </a:r>
            <a:endParaRPr lang="en-US" altLang="zh-CN" sz="2800" dirty="0">
              <a:latin typeface="Times New Roman" pitchFamily="18" charset="0"/>
              <a:ea typeface="宋体" pitchFamily="2" charset="-122"/>
            </a:endParaRPr>
          </a:p>
          <a:p>
            <a:pPr lvl="1">
              <a:lnSpc>
                <a:spcPct val="150000"/>
              </a:lnSpc>
              <a:spcBef>
                <a:spcPts val="0"/>
              </a:spcBef>
              <a:spcAft>
                <a:spcPts val="0"/>
              </a:spcAft>
            </a:pPr>
            <a:r>
              <a:rPr lang="zh-CN" altLang="en-US" sz="2000" dirty="0">
                <a:latin typeface="Times New Roman" pitchFamily="18" charset="0"/>
                <a:ea typeface="宋体" pitchFamily="2" charset="-122"/>
              </a:rPr>
              <a:t>提供快速访问的能力；</a:t>
            </a:r>
          </a:p>
          <a:p>
            <a:pPr lvl="1">
              <a:lnSpc>
                <a:spcPct val="150000"/>
              </a:lnSpc>
              <a:spcBef>
                <a:spcPts val="0"/>
              </a:spcBef>
              <a:spcAft>
                <a:spcPts val="0"/>
              </a:spcAft>
            </a:pPr>
            <a:r>
              <a:rPr lang="zh-CN" altLang="en-US" sz="2000" dirty="0">
                <a:latin typeface="Times New Roman" pitchFamily="18" charset="0"/>
                <a:ea typeface="宋体" pitchFamily="2" charset="-122"/>
              </a:rPr>
              <a:t>与主存交换数据的能力； </a:t>
            </a:r>
          </a:p>
          <a:p>
            <a:pPr lvl="1">
              <a:lnSpc>
                <a:spcPct val="150000"/>
              </a:lnSpc>
              <a:spcBef>
                <a:spcPts val="0"/>
              </a:spcBef>
              <a:spcAft>
                <a:spcPts val="0"/>
              </a:spcAft>
            </a:pPr>
            <a:r>
              <a:rPr lang="zh-CN" altLang="en-US" sz="2000" dirty="0">
                <a:latin typeface="Times New Roman" pitchFamily="18" charset="0"/>
                <a:ea typeface="宋体" pitchFamily="2" charset="-122"/>
              </a:rPr>
              <a:t>由于</a:t>
            </a:r>
            <a:r>
              <a:rPr lang="en-US" altLang="zh-CN" sz="2000" dirty="0">
                <a:latin typeface="Times New Roman" pitchFamily="18" charset="0"/>
                <a:ea typeface="宋体" pitchFamily="2" charset="-122"/>
                <a:cs typeface="Times New Roman" pitchFamily="18" charset="0"/>
              </a:rPr>
              <a:t>CPU</a:t>
            </a:r>
            <a:r>
              <a:rPr lang="zh-CN" altLang="en-US" sz="2000" dirty="0">
                <a:latin typeface="Times New Roman" pitchFamily="18" charset="0"/>
                <a:ea typeface="宋体" pitchFamily="2" charset="-122"/>
              </a:rPr>
              <a:t>总是以主存地址访问存储器，所以</a:t>
            </a:r>
            <a:r>
              <a:rPr lang="en-US" altLang="zh-CN" sz="2000" dirty="0">
                <a:latin typeface="Times New Roman" pitchFamily="18" charset="0"/>
                <a:ea typeface="宋体" pitchFamily="2" charset="-122"/>
              </a:rPr>
              <a:t>Cache</a:t>
            </a:r>
            <a:r>
              <a:rPr lang="zh-CN" altLang="en-US" sz="2000" dirty="0">
                <a:latin typeface="Times New Roman" pitchFamily="18" charset="0"/>
                <a:ea typeface="宋体" pitchFamily="2" charset="-122"/>
              </a:rPr>
              <a:t>应具备判断</a:t>
            </a:r>
            <a:r>
              <a:rPr lang="en-US" altLang="zh-CN" sz="2000" dirty="0">
                <a:latin typeface="Times New Roman" pitchFamily="18" charset="0"/>
                <a:ea typeface="宋体" pitchFamily="2" charset="-122"/>
              </a:rPr>
              <a:t>CPU</a:t>
            </a:r>
            <a:r>
              <a:rPr lang="zh-CN" altLang="en-US" sz="2000" dirty="0">
                <a:latin typeface="Times New Roman" pitchFamily="18" charset="0"/>
                <a:ea typeface="宋体" pitchFamily="2" charset="-122"/>
              </a:rPr>
              <a:t>当前要访问的内容是否在</a:t>
            </a:r>
            <a:r>
              <a:rPr lang="en-US" altLang="zh-CN" sz="2000" dirty="0">
                <a:latin typeface="Times New Roman" pitchFamily="18" charset="0"/>
                <a:ea typeface="宋体" pitchFamily="2" charset="-122"/>
              </a:rPr>
              <a:t>Cache</a:t>
            </a:r>
            <a:r>
              <a:rPr lang="zh-CN" altLang="en-US" sz="2000" dirty="0">
                <a:latin typeface="Times New Roman" pitchFamily="18" charset="0"/>
                <a:ea typeface="宋体" pitchFamily="2" charset="-122"/>
              </a:rPr>
              <a:t>中的能力，并具有根据主存地址在</a:t>
            </a:r>
            <a:r>
              <a:rPr lang="en-US" altLang="zh-CN" sz="2000" dirty="0">
                <a:latin typeface="Times New Roman" pitchFamily="18" charset="0"/>
                <a:ea typeface="宋体" pitchFamily="2" charset="-122"/>
              </a:rPr>
              <a:t>Cache</a:t>
            </a:r>
            <a:r>
              <a:rPr lang="zh-CN" altLang="en-US" sz="2000" dirty="0">
                <a:latin typeface="Times New Roman" pitchFamily="18" charset="0"/>
                <a:ea typeface="宋体" pitchFamily="2" charset="-122"/>
              </a:rPr>
              <a:t>中访问相应单元的能力；</a:t>
            </a:r>
          </a:p>
          <a:p>
            <a:pPr lvl="1">
              <a:lnSpc>
                <a:spcPct val="150000"/>
              </a:lnSpc>
              <a:spcBef>
                <a:spcPts val="0"/>
              </a:spcBef>
              <a:spcAft>
                <a:spcPts val="0"/>
              </a:spcAft>
            </a:pPr>
            <a:r>
              <a:rPr lang="zh-CN" altLang="en-US" sz="2000" dirty="0">
                <a:latin typeface="Times New Roman" pitchFamily="18" charset="0"/>
                <a:ea typeface="宋体" pitchFamily="2" charset="-122"/>
              </a:rPr>
              <a:t>具备在</a:t>
            </a:r>
            <a:r>
              <a:rPr lang="en-US" altLang="zh-CN" sz="2000" dirty="0">
                <a:latin typeface="Times New Roman" pitchFamily="18" charset="0"/>
                <a:ea typeface="宋体" pitchFamily="2" charset="-122"/>
              </a:rPr>
              <a:t>Cache</a:t>
            </a:r>
            <a:r>
              <a:rPr lang="zh-CN" altLang="en-US" sz="2000" dirty="0">
                <a:latin typeface="Times New Roman" pitchFamily="18" charset="0"/>
                <a:ea typeface="宋体" pitchFamily="2" charset="-122"/>
              </a:rPr>
              <a:t>容量不够的前提下替换</a:t>
            </a:r>
            <a:r>
              <a:rPr lang="en-US" altLang="zh-CN" sz="2000" dirty="0">
                <a:latin typeface="Times New Roman" pitchFamily="18" charset="0"/>
                <a:ea typeface="宋体" pitchFamily="2" charset="-122"/>
              </a:rPr>
              <a:t>Cache</a:t>
            </a:r>
            <a:r>
              <a:rPr lang="zh-CN" altLang="en-US" sz="2000" dirty="0">
                <a:latin typeface="Times New Roman" pitchFamily="18" charset="0"/>
                <a:ea typeface="宋体" pitchFamily="2" charset="-122"/>
              </a:rPr>
              <a:t>中的内容的决策能力。  </a:t>
            </a:r>
          </a:p>
        </p:txBody>
      </p:sp>
    </p:spTree>
    <p:extLst>
      <p:ext uri="{BB962C8B-B14F-4D97-AF65-F5344CB8AC3E}">
        <p14:creationId xmlns:p14="http://schemas.microsoft.com/office/powerpoint/2010/main" val="361411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0579">
                                            <p:txEl>
                                              <p:pRg st="1" end="1"/>
                                            </p:txEl>
                                          </p:spTgt>
                                        </p:tgtEl>
                                        <p:attrNameLst>
                                          <p:attrName>style.visibility</p:attrName>
                                        </p:attrNameLst>
                                      </p:cBhvr>
                                      <p:to>
                                        <p:strVal val="visible"/>
                                      </p:to>
                                    </p:set>
                                    <p:anim calcmode="lin" valueType="num">
                                      <p:cBhvr additive="base">
                                        <p:cTn id="7" dur="500" fill="hold"/>
                                        <p:tgtEl>
                                          <p:spTgt spid="28057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0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0579">
                                            <p:txEl>
                                              <p:pRg st="2" end="2"/>
                                            </p:txEl>
                                          </p:spTgt>
                                        </p:tgtEl>
                                        <p:attrNameLst>
                                          <p:attrName>style.visibility</p:attrName>
                                        </p:attrNameLst>
                                      </p:cBhvr>
                                      <p:to>
                                        <p:strVal val="visible"/>
                                      </p:to>
                                    </p:set>
                                    <p:anim calcmode="lin" valueType="num">
                                      <p:cBhvr additive="base">
                                        <p:cTn id="13" dur="500" fill="hold"/>
                                        <p:tgtEl>
                                          <p:spTgt spid="28057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0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0579">
                                            <p:txEl>
                                              <p:pRg st="3" end="3"/>
                                            </p:txEl>
                                          </p:spTgt>
                                        </p:tgtEl>
                                        <p:attrNameLst>
                                          <p:attrName>style.visibility</p:attrName>
                                        </p:attrNameLst>
                                      </p:cBhvr>
                                      <p:to>
                                        <p:strVal val="visible"/>
                                      </p:to>
                                    </p:set>
                                    <p:anim calcmode="lin" valueType="num">
                                      <p:cBhvr additive="base">
                                        <p:cTn id="19" dur="500" fill="hold"/>
                                        <p:tgtEl>
                                          <p:spTgt spid="28057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05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0579">
                                            <p:txEl>
                                              <p:pRg st="4" end="4"/>
                                            </p:txEl>
                                          </p:spTgt>
                                        </p:tgtEl>
                                        <p:attrNameLst>
                                          <p:attrName>style.visibility</p:attrName>
                                        </p:attrNameLst>
                                      </p:cBhvr>
                                      <p:to>
                                        <p:strVal val="visible"/>
                                      </p:to>
                                    </p:set>
                                    <p:anim calcmode="lin" valueType="num">
                                      <p:cBhvr additive="base">
                                        <p:cTn id="25" dur="500" fill="hold"/>
                                        <p:tgtEl>
                                          <p:spTgt spid="2805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057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uiExpand="1"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1603" name="Rectangle 3"/>
          <p:cNvSpPr>
            <a:spLocks noGrp="1" noChangeArrowheads="1"/>
          </p:cNvSpPr>
          <p:nvPr>
            <p:ph type="body" idx="1"/>
          </p:nvPr>
        </p:nvSpPr>
        <p:spPr>
          <a:xfrm>
            <a:off x="407368" y="764704"/>
            <a:ext cx="11521280" cy="2393540"/>
          </a:xfrm>
        </p:spPr>
        <p:txBody>
          <a:bodyPr/>
          <a:lstStyle/>
          <a:p>
            <a:pPr>
              <a:lnSpc>
                <a:spcPct val="150000"/>
              </a:lnSpc>
              <a:spcBef>
                <a:spcPct val="0"/>
              </a:spcBef>
            </a:pPr>
            <a:r>
              <a:rPr lang="en-US" altLang="zh-CN" sz="2400" dirty="0">
                <a:latin typeface="Times New Roman" pitchFamily="18" charset="0"/>
                <a:ea typeface="宋体" pitchFamily="2" charset="-122"/>
                <a:cs typeface="Times New Roman" pitchFamily="18" charset="0"/>
              </a:rPr>
              <a:t>Cache</a:t>
            </a:r>
            <a:r>
              <a:rPr lang="zh-CN" altLang="en-US" sz="2400" dirty="0">
                <a:latin typeface="Times New Roman" pitchFamily="18" charset="0"/>
                <a:ea typeface="宋体" pitchFamily="2" charset="-122"/>
                <a:cs typeface="Times New Roman" pitchFamily="18" charset="0"/>
              </a:rPr>
              <a:t>的基本结构</a:t>
            </a: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存储机构：保存数据，存取数据，一般采用</a:t>
            </a:r>
            <a:r>
              <a:rPr lang="en-US" altLang="zh-CN" sz="2000" dirty="0">
                <a:latin typeface="Times New Roman" pitchFamily="18" charset="0"/>
                <a:ea typeface="宋体" pitchFamily="2" charset="-122"/>
                <a:cs typeface="Times New Roman" pitchFamily="18" charset="0"/>
              </a:rPr>
              <a:t>SRAM</a:t>
            </a:r>
            <a:r>
              <a:rPr lang="zh-CN" altLang="en-US" sz="2000" dirty="0">
                <a:latin typeface="Times New Roman" pitchFamily="18" charset="0"/>
                <a:ea typeface="宋体" pitchFamily="2" charset="-122"/>
                <a:cs typeface="Times New Roman" pitchFamily="18" charset="0"/>
              </a:rPr>
              <a:t>构成。以</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若干字）为单位；</a:t>
            </a: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地址机构：地址比较机制，地址转换机制，地址标记（</a:t>
            </a:r>
            <a:r>
              <a:rPr lang="en-US" altLang="zh-CN" sz="2000" dirty="0">
                <a:latin typeface="Times New Roman" pitchFamily="18" charset="0"/>
                <a:ea typeface="宋体" pitchFamily="2" charset="-122"/>
                <a:cs typeface="Times New Roman" pitchFamily="18" charset="0"/>
              </a:rPr>
              <a:t>Tag），</a:t>
            </a:r>
            <a:r>
              <a:rPr lang="zh-CN" altLang="en-US" sz="2000" dirty="0">
                <a:latin typeface="Times New Roman" pitchFamily="18" charset="0"/>
                <a:ea typeface="宋体" pitchFamily="2" charset="-122"/>
                <a:cs typeface="Times New Roman" pitchFamily="18" charset="0"/>
              </a:rPr>
              <a:t>一个</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具有一个</a:t>
            </a:r>
            <a:r>
              <a:rPr lang="en-US" altLang="zh-CN" sz="2000" dirty="0">
                <a:latin typeface="Times New Roman" pitchFamily="18" charset="0"/>
                <a:ea typeface="宋体" pitchFamily="2" charset="-122"/>
                <a:cs typeface="Times New Roman" pitchFamily="18" charset="0"/>
              </a:rPr>
              <a:t>Tag</a:t>
            </a:r>
            <a:r>
              <a:rPr lang="zh-CN" altLang="en-US" sz="2000" dirty="0">
                <a:latin typeface="Times New Roman" pitchFamily="18" charset="0"/>
                <a:ea typeface="宋体" pitchFamily="2" charset="-122"/>
                <a:cs typeface="Times New Roman" pitchFamily="18" charset="0"/>
              </a:rPr>
              <a:t>； </a:t>
            </a: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替换机构：记录</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的使用情况，替换策略，有效位（</a:t>
            </a:r>
            <a:r>
              <a:rPr lang="en-US" altLang="zh-CN" sz="2000" dirty="0">
                <a:latin typeface="Times New Roman" pitchFamily="18" charset="0"/>
                <a:ea typeface="宋体" pitchFamily="2" charset="-122"/>
                <a:cs typeface="Times New Roman" pitchFamily="18" charset="0"/>
              </a:rPr>
              <a:t>v</a:t>
            </a:r>
            <a:r>
              <a:rPr lang="zh-CN" altLang="en-US" sz="2000" dirty="0">
                <a:latin typeface="Times New Roman" pitchFamily="18" charset="0"/>
                <a:ea typeface="宋体" pitchFamily="2" charset="-122"/>
                <a:cs typeface="Times New Roman" pitchFamily="18" charset="0"/>
              </a:rPr>
              <a:t>）记录对应数据块中的数据是否有效。</a:t>
            </a:r>
          </a:p>
        </p:txBody>
      </p:sp>
      <p:sp>
        <p:nvSpPr>
          <p:cNvPr id="28676" name="Text Box 12"/>
          <p:cNvSpPr txBox="1">
            <a:spLocks noChangeArrowheads="1"/>
          </p:cNvSpPr>
          <p:nvPr/>
        </p:nvSpPr>
        <p:spPr bwMode="auto">
          <a:xfrm>
            <a:off x="2000252" y="6167527"/>
            <a:ext cx="3524251" cy="353943"/>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b="1" dirty="0">
                <a:solidFill>
                  <a:srgbClr val="FF0000"/>
                </a:solidFill>
              </a:rPr>
              <a:t>Cache </a:t>
            </a:r>
            <a:r>
              <a:rPr lang="zh-CN" altLang="en-US" sz="2000" b="1" dirty="0">
                <a:solidFill>
                  <a:srgbClr val="FF0000"/>
                </a:solidFill>
              </a:rPr>
              <a:t>的基本结构</a:t>
            </a:r>
          </a:p>
        </p:txBody>
      </p:sp>
      <p:grpSp>
        <p:nvGrpSpPr>
          <p:cNvPr id="2" name="Group 27"/>
          <p:cNvGrpSpPr>
            <a:grpSpLocks/>
          </p:cNvGrpSpPr>
          <p:nvPr/>
        </p:nvGrpSpPr>
        <p:grpSpPr bwMode="auto">
          <a:xfrm>
            <a:off x="7620000" y="2857500"/>
            <a:ext cx="3619500" cy="3657600"/>
            <a:chOff x="3648" y="1872"/>
            <a:chExt cx="1824" cy="2304"/>
          </a:xfrm>
        </p:grpSpPr>
        <p:sp>
          <p:nvSpPr>
            <p:cNvPr id="28691" name="Rectangle 15"/>
            <p:cNvSpPr>
              <a:spLocks noChangeArrowheads="1"/>
            </p:cNvSpPr>
            <p:nvPr/>
          </p:nvSpPr>
          <p:spPr bwMode="auto">
            <a:xfrm>
              <a:off x="3648" y="1872"/>
              <a:ext cx="1008" cy="192"/>
            </a:xfrm>
            <a:prstGeom prst="rect">
              <a:avLst/>
            </a:prstGeom>
            <a:noFill/>
            <a:ln w="12700">
              <a:solidFill>
                <a:schemeClr val="tx1"/>
              </a:solidFill>
              <a:miter lim="800000"/>
              <a:headEnd/>
              <a:tailEnd/>
            </a:ln>
          </p:spPr>
          <p:txBody>
            <a:bodyPr wrap="none" anchor="ctr"/>
            <a:lstStyle/>
            <a:p>
              <a:pPr algn="ctr" eaLnBrk="0" hangingPunct="0">
                <a:buNone/>
              </a:pPr>
              <a:endParaRPr lang="zh-CN" altLang="en-US"/>
            </a:p>
          </p:txBody>
        </p:sp>
        <p:sp>
          <p:nvSpPr>
            <p:cNvPr id="28692" name="Rectangle 16"/>
            <p:cNvSpPr>
              <a:spLocks noChangeArrowheads="1"/>
            </p:cNvSpPr>
            <p:nvPr/>
          </p:nvSpPr>
          <p:spPr bwMode="auto">
            <a:xfrm>
              <a:off x="3648" y="2064"/>
              <a:ext cx="1008" cy="192"/>
            </a:xfrm>
            <a:prstGeom prst="rect">
              <a:avLst/>
            </a:prstGeom>
            <a:noFill/>
            <a:ln w="12700">
              <a:solidFill>
                <a:schemeClr val="tx1"/>
              </a:solidFill>
              <a:miter lim="800000"/>
              <a:headEnd/>
              <a:tailEnd/>
            </a:ln>
          </p:spPr>
          <p:txBody>
            <a:bodyPr wrap="none" anchor="ctr"/>
            <a:lstStyle/>
            <a:p>
              <a:pPr algn="ctr" eaLnBrk="0" hangingPunct="0">
                <a:buNone/>
              </a:pPr>
              <a:endParaRPr lang="zh-CN" altLang="en-US"/>
            </a:p>
          </p:txBody>
        </p:sp>
        <p:sp>
          <p:nvSpPr>
            <p:cNvPr id="28693" name="Rectangle 17"/>
            <p:cNvSpPr>
              <a:spLocks noChangeArrowheads="1"/>
            </p:cNvSpPr>
            <p:nvPr/>
          </p:nvSpPr>
          <p:spPr bwMode="auto">
            <a:xfrm>
              <a:off x="3648" y="2256"/>
              <a:ext cx="1008" cy="192"/>
            </a:xfrm>
            <a:prstGeom prst="rect">
              <a:avLst/>
            </a:prstGeom>
            <a:noFill/>
            <a:ln w="12700">
              <a:solidFill>
                <a:schemeClr val="tx1"/>
              </a:solidFill>
              <a:miter lim="800000"/>
              <a:headEnd/>
              <a:tailEnd/>
            </a:ln>
          </p:spPr>
          <p:txBody>
            <a:bodyPr wrap="none" anchor="ctr"/>
            <a:lstStyle/>
            <a:p>
              <a:pPr algn="ctr" eaLnBrk="0" hangingPunct="0">
                <a:buNone/>
              </a:pPr>
              <a:endParaRPr lang="zh-CN" altLang="en-US"/>
            </a:p>
          </p:txBody>
        </p:sp>
        <p:sp>
          <p:nvSpPr>
            <p:cNvPr id="28694" name="Rectangle 18"/>
            <p:cNvSpPr>
              <a:spLocks noChangeArrowheads="1"/>
            </p:cNvSpPr>
            <p:nvPr/>
          </p:nvSpPr>
          <p:spPr bwMode="auto">
            <a:xfrm>
              <a:off x="3648" y="2448"/>
              <a:ext cx="1008" cy="1728"/>
            </a:xfrm>
            <a:prstGeom prst="rect">
              <a:avLst/>
            </a:prstGeom>
            <a:noFill/>
            <a:ln w="12700">
              <a:solidFill>
                <a:schemeClr val="tx1"/>
              </a:solidFill>
              <a:miter lim="800000"/>
              <a:headEnd/>
              <a:tailEnd/>
            </a:ln>
          </p:spPr>
          <p:txBody>
            <a:bodyPr wrap="none" anchor="ctr"/>
            <a:lstStyle/>
            <a:p>
              <a:pPr algn="ctr" eaLnBrk="0" hangingPunct="0">
                <a:buNone/>
              </a:pPr>
              <a:endParaRPr lang="zh-CN" altLang="en-US"/>
            </a:p>
          </p:txBody>
        </p:sp>
        <p:sp>
          <p:nvSpPr>
            <p:cNvPr id="28695" name="Line 19"/>
            <p:cNvSpPr>
              <a:spLocks noChangeShapeType="1"/>
            </p:cNvSpPr>
            <p:nvPr/>
          </p:nvSpPr>
          <p:spPr bwMode="auto">
            <a:xfrm>
              <a:off x="3648" y="2784"/>
              <a:ext cx="1008" cy="0"/>
            </a:xfrm>
            <a:prstGeom prst="line">
              <a:avLst/>
            </a:prstGeom>
            <a:noFill/>
            <a:ln w="12700" cap="rnd">
              <a:solidFill>
                <a:schemeClr val="tx1"/>
              </a:solidFill>
              <a:prstDash val="sysDot"/>
              <a:round/>
              <a:headEnd/>
              <a:tailEnd/>
            </a:ln>
          </p:spPr>
          <p:txBody>
            <a:bodyPr/>
            <a:lstStyle/>
            <a:p>
              <a:pPr>
                <a:buNone/>
              </a:pPr>
              <a:endParaRPr lang="zh-CN" altLang="en-US"/>
            </a:p>
          </p:txBody>
        </p:sp>
        <p:sp>
          <p:nvSpPr>
            <p:cNvPr id="28696" name="Line 20"/>
            <p:cNvSpPr>
              <a:spLocks noChangeShapeType="1"/>
            </p:cNvSpPr>
            <p:nvPr/>
          </p:nvSpPr>
          <p:spPr bwMode="auto">
            <a:xfrm>
              <a:off x="3648" y="3552"/>
              <a:ext cx="1008" cy="0"/>
            </a:xfrm>
            <a:prstGeom prst="line">
              <a:avLst/>
            </a:prstGeom>
            <a:noFill/>
            <a:ln w="12700" cap="rnd">
              <a:solidFill>
                <a:schemeClr val="tx1"/>
              </a:solidFill>
              <a:prstDash val="sysDot"/>
              <a:round/>
              <a:headEnd/>
              <a:tailEnd/>
            </a:ln>
          </p:spPr>
          <p:txBody>
            <a:bodyPr/>
            <a:lstStyle/>
            <a:p>
              <a:pPr>
                <a:buNone/>
              </a:pPr>
              <a:endParaRPr lang="zh-CN" altLang="en-US"/>
            </a:p>
          </p:txBody>
        </p:sp>
        <p:sp>
          <p:nvSpPr>
            <p:cNvPr id="28697" name="AutoShape 21"/>
            <p:cNvSpPr>
              <a:spLocks/>
            </p:cNvSpPr>
            <p:nvPr/>
          </p:nvSpPr>
          <p:spPr bwMode="auto">
            <a:xfrm>
              <a:off x="4704" y="1872"/>
              <a:ext cx="144" cy="912"/>
            </a:xfrm>
            <a:prstGeom prst="rightBrace">
              <a:avLst>
                <a:gd name="adj1" fmla="val 52778"/>
                <a:gd name="adj2" fmla="val 50000"/>
              </a:avLst>
            </a:prstGeom>
            <a:noFill/>
            <a:ln w="12700">
              <a:solidFill>
                <a:schemeClr val="tx1"/>
              </a:solidFill>
              <a:round/>
              <a:headEnd/>
              <a:tailEnd/>
            </a:ln>
          </p:spPr>
          <p:txBody>
            <a:bodyPr wrap="none" anchor="ctr"/>
            <a:lstStyle/>
            <a:p>
              <a:pPr algn="ctr" eaLnBrk="0" hangingPunct="0">
                <a:buNone/>
              </a:pPr>
              <a:endParaRPr lang="zh-CN" altLang="en-US"/>
            </a:p>
          </p:txBody>
        </p:sp>
        <p:sp>
          <p:nvSpPr>
            <p:cNvPr id="28698" name="AutoShape 22"/>
            <p:cNvSpPr>
              <a:spLocks/>
            </p:cNvSpPr>
            <p:nvPr/>
          </p:nvSpPr>
          <p:spPr bwMode="auto">
            <a:xfrm>
              <a:off x="4704" y="3552"/>
              <a:ext cx="144" cy="624"/>
            </a:xfrm>
            <a:prstGeom prst="rightBrace">
              <a:avLst>
                <a:gd name="adj1" fmla="val 36111"/>
                <a:gd name="adj2" fmla="val 50000"/>
              </a:avLst>
            </a:prstGeom>
            <a:noFill/>
            <a:ln w="12700">
              <a:solidFill>
                <a:schemeClr val="tx1"/>
              </a:solidFill>
              <a:round/>
              <a:headEnd/>
              <a:tailEnd/>
            </a:ln>
          </p:spPr>
          <p:txBody>
            <a:bodyPr wrap="none" anchor="ctr"/>
            <a:lstStyle/>
            <a:p>
              <a:pPr algn="ctr" eaLnBrk="0" hangingPunct="0">
                <a:buNone/>
              </a:pPr>
              <a:endParaRPr lang="zh-CN" altLang="en-US"/>
            </a:p>
          </p:txBody>
        </p:sp>
        <p:sp>
          <p:nvSpPr>
            <p:cNvPr id="28699" name="Text Box 24"/>
            <p:cNvSpPr txBox="1">
              <a:spLocks noChangeArrowheads="1"/>
            </p:cNvSpPr>
            <p:nvPr/>
          </p:nvSpPr>
          <p:spPr bwMode="auto">
            <a:xfrm>
              <a:off x="4840" y="2208"/>
              <a:ext cx="624" cy="223"/>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dirty="0">
                  <a:solidFill>
                    <a:srgbClr val="FF0000"/>
                  </a:solidFill>
                </a:rPr>
                <a:t>Block</a:t>
              </a:r>
            </a:p>
          </p:txBody>
        </p:sp>
        <p:sp>
          <p:nvSpPr>
            <p:cNvPr id="28700" name="Text Box 25"/>
            <p:cNvSpPr txBox="1">
              <a:spLocks noChangeArrowheads="1"/>
            </p:cNvSpPr>
            <p:nvPr/>
          </p:nvSpPr>
          <p:spPr bwMode="auto">
            <a:xfrm>
              <a:off x="4848" y="3696"/>
              <a:ext cx="624" cy="223"/>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a:solidFill>
                    <a:srgbClr val="FF0000"/>
                  </a:solidFill>
                </a:rPr>
                <a:t>Block</a:t>
              </a:r>
            </a:p>
          </p:txBody>
        </p:sp>
        <p:sp>
          <p:nvSpPr>
            <p:cNvPr id="28701" name="Text Box 26"/>
            <p:cNvSpPr txBox="1">
              <a:spLocks noChangeArrowheads="1"/>
            </p:cNvSpPr>
            <p:nvPr/>
          </p:nvSpPr>
          <p:spPr bwMode="auto">
            <a:xfrm>
              <a:off x="3648" y="2904"/>
              <a:ext cx="1008" cy="485"/>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dirty="0"/>
                <a:t>Main</a:t>
              </a:r>
            </a:p>
            <a:p>
              <a:pPr algn="ctr" eaLnBrk="0" hangingPunct="0">
                <a:spcBef>
                  <a:spcPct val="50000"/>
                </a:spcBef>
                <a:buNone/>
              </a:pPr>
              <a:r>
                <a:rPr lang="en-US" altLang="zh-CN" sz="2000" dirty="0"/>
                <a:t>Memory</a:t>
              </a:r>
            </a:p>
          </p:txBody>
        </p:sp>
      </p:grpSp>
      <p:grpSp>
        <p:nvGrpSpPr>
          <p:cNvPr id="28678" name="组合 29"/>
          <p:cNvGrpSpPr>
            <a:grpSpLocks/>
          </p:cNvGrpSpPr>
          <p:nvPr/>
        </p:nvGrpSpPr>
        <p:grpSpPr bwMode="auto">
          <a:xfrm>
            <a:off x="2000252" y="3286125"/>
            <a:ext cx="4502149" cy="2757488"/>
            <a:chOff x="1447784" y="2928934"/>
            <a:chExt cx="3376610" cy="2757502"/>
          </a:xfrm>
        </p:grpSpPr>
        <p:sp>
          <p:nvSpPr>
            <p:cNvPr id="28679" name="Rectangle 4"/>
            <p:cNvSpPr>
              <a:spLocks noChangeArrowheads="1"/>
            </p:cNvSpPr>
            <p:nvPr/>
          </p:nvSpPr>
          <p:spPr bwMode="auto">
            <a:xfrm>
              <a:off x="2786050" y="2928934"/>
              <a:ext cx="2038344" cy="6858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solidFill>
                    <a:schemeClr val="tx1"/>
                  </a:solidFill>
                </a:rPr>
                <a:t>Data Block</a:t>
              </a:r>
            </a:p>
          </p:txBody>
        </p:sp>
        <p:sp>
          <p:nvSpPr>
            <p:cNvPr id="28680" name="Rectangle 5"/>
            <p:cNvSpPr>
              <a:spLocks noChangeArrowheads="1"/>
            </p:cNvSpPr>
            <p:nvPr/>
          </p:nvSpPr>
          <p:spPr bwMode="auto">
            <a:xfrm>
              <a:off x="2786050" y="3600456"/>
              <a:ext cx="2038344" cy="6858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solidFill>
                    <a:schemeClr val="tx1"/>
                  </a:solidFill>
                </a:rPr>
                <a:t>Data Block</a:t>
              </a:r>
            </a:p>
          </p:txBody>
        </p:sp>
        <p:sp>
          <p:nvSpPr>
            <p:cNvPr id="28681" name="Rectangle 6"/>
            <p:cNvSpPr>
              <a:spLocks noChangeArrowheads="1"/>
            </p:cNvSpPr>
            <p:nvPr/>
          </p:nvSpPr>
          <p:spPr bwMode="auto">
            <a:xfrm>
              <a:off x="2786050" y="4286256"/>
              <a:ext cx="2038344" cy="6858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solidFill>
                    <a:schemeClr val="tx1"/>
                  </a:solidFill>
                </a:rPr>
                <a:t>Data Block</a:t>
              </a:r>
            </a:p>
          </p:txBody>
        </p:sp>
        <p:sp>
          <p:nvSpPr>
            <p:cNvPr id="28682" name="Rectangle 7"/>
            <p:cNvSpPr>
              <a:spLocks noChangeArrowheads="1"/>
            </p:cNvSpPr>
            <p:nvPr/>
          </p:nvSpPr>
          <p:spPr bwMode="auto">
            <a:xfrm>
              <a:off x="2786050" y="5000636"/>
              <a:ext cx="2038344" cy="6858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solidFill>
                    <a:schemeClr val="tx1"/>
                  </a:solidFill>
                </a:rPr>
                <a:t>Data Block</a:t>
              </a:r>
            </a:p>
          </p:txBody>
        </p:sp>
        <p:sp>
          <p:nvSpPr>
            <p:cNvPr id="28683" name="Rectangle 8"/>
            <p:cNvSpPr>
              <a:spLocks noChangeArrowheads="1"/>
            </p:cNvSpPr>
            <p:nvPr/>
          </p:nvSpPr>
          <p:spPr bwMode="auto">
            <a:xfrm>
              <a:off x="1947850" y="2981324"/>
              <a:ext cx="838200" cy="304800"/>
            </a:xfrm>
            <a:prstGeom prst="rect">
              <a:avLst/>
            </a:prstGeom>
            <a:solidFill>
              <a:schemeClr val="accent2"/>
            </a:solidFill>
            <a:ln w="12700">
              <a:solidFill>
                <a:schemeClr val="tx1"/>
              </a:solidFill>
              <a:miter lim="800000"/>
              <a:headEnd/>
              <a:tailEnd/>
            </a:ln>
          </p:spPr>
          <p:txBody>
            <a:bodyPr wrap="none" anchor="ctr"/>
            <a:lstStyle/>
            <a:p>
              <a:pPr algn="ctr" eaLnBrk="0" hangingPunct="0">
                <a:buNone/>
              </a:pPr>
              <a:r>
                <a:rPr lang="en-US" altLang="zh-CN" sz="2000">
                  <a:solidFill>
                    <a:srgbClr val="FFFF00"/>
                  </a:solidFill>
                </a:rPr>
                <a:t>Tag</a:t>
              </a:r>
            </a:p>
          </p:txBody>
        </p:sp>
        <p:sp>
          <p:nvSpPr>
            <p:cNvPr id="28684" name="Rectangle 9"/>
            <p:cNvSpPr>
              <a:spLocks noChangeArrowheads="1"/>
            </p:cNvSpPr>
            <p:nvPr/>
          </p:nvSpPr>
          <p:spPr bwMode="auto">
            <a:xfrm>
              <a:off x="1947850" y="3624266"/>
              <a:ext cx="838200" cy="304800"/>
            </a:xfrm>
            <a:prstGeom prst="rect">
              <a:avLst/>
            </a:prstGeom>
            <a:solidFill>
              <a:schemeClr val="accent2"/>
            </a:solidFill>
            <a:ln w="12700">
              <a:solidFill>
                <a:schemeClr val="tx1"/>
              </a:solidFill>
              <a:miter lim="800000"/>
              <a:headEnd/>
              <a:tailEnd/>
            </a:ln>
          </p:spPr>
          <p:txBody>
            <a:bodyPr wrap="none" anchor="ctr"/>
            <a:lstStyle/>
            <a:p>
              <a:pPr algn="ctr" eaLnBrk="0" hangingPunct="0">
                <a:buNone/>
              </a:pPr>
              <a:r>
                <a:rPr lang="en-US" altLang="zh-CN" sz="2000">
                  <a:solidFill>
                    <a:srgbClr val="FFFF00"/>
                  </a:solidFill>
                </a:rPr>
                <a:t>Tag</a:t>
              </a:r>
            </a:p>
          </p:txBody>
        </p:sp>
        <p:sp>
          <p:nvSpPr>
            <p:cNvPr id="28685" name="Rectangle 10"/>
            <p:cNvSpPr>
              <a:spLocks noChangeArrowheads="1"/>
            </p:cNvSpPr>
            <p:nvPr/>
          </p:nvSpPr>
          <p:spPr bwMode="auto">
            <a:xfrm>
              <a:off x="1947850" y="4338646"/>
              <a:ext cx="838200" cy="304800"/>
            </a:xfrm>
            <a:prstGeom prst="rect">
              <a:avLst/>
            </a:prstGeom>
            <a:solidFill>
              <a:schemeClr val="accent2"/>
            </a:solidFill>
            <a:ln w="12700">
              <a:solidFill>
                <a:schemeClr val="tx1"/>
              </a:solidFill>
              <a:miter lim="800000"/>
              <a:headEnd/>
              <a:tailEnd/>
            </a:ln>
          </p:spPr>
          <p:txBody>
            <a:bodyPr wrap="none" anchor="ctr"/>
            <a:lstStyle/>
            <a:p>
              <a:pPr algn="ctr" eaLnBrk="0" hangingPunct="0">
                <a:buNone/>
              </a:pPr>
              <a:r>
                <a:rPr lang="en-US" altLang="zh-CN" sz="2000">
                  <a:solidFill>
                    <a:srgbClr val="FFFF00"/>
                  </a:solidFill>
                </a:rPr>
                <a:t>Tag</a:t>
              </a:r>
            </a:p>
          </p:txBody>
        </p:sp>
        <p:sp>
          <p:nvSpPr>
            <p:cNvPr id="28686" name="Rectangle 11"/>
            <p:cNvSpPr>
              <a:spLocks noChangeArrowheads="1"/>
            </p:cNvSpPr>
            <p:nvPr/>
          </p:nvSpPr>
          <p:spPr bwMode="auto">
            <a:xfrm>
              <a:off x="1947850" y="4981588"/>
              <a:ext cx="838200" cy="304800"/>
            </a:xfrm>
            <a:prstGeom prst="rect">
              <a:avLst/>
            </a:prstGeom>
            <a:solidFill>
              <a:schemeClr val="accent2"/>
            </a:solidFill>
            <a:ln w="12700">
              <a:solidFill>
                <a:schemeClr val="tx1"/>
              </a:solidFill>
              <a:miter lim="800000"/>
              <a:headEnd/>
              <a:tailEnd/>
            </a:ln>
          </p:spPr>
          <p:txBody>
            <a:bodyPr wrap="none" anchor="ctr"/>
            <a:lstStyle/>
            <a:p>
              <a:pPr algn="ctr" eaLnBrk="0" hangingPunct="0">
                <a:buNone/>
              </a:pPr>
              <a:r>
                <a:rPr lang="en-US" altLang="zh-CN" sz="2000">
                  <a:solidFill>
                    <a:srgbClr val="FFFF00"/>
                  </a:solidFill>
                </a:rPr>
                <a:t>Tag</a:t>
              </a:r>
            </a:p>
          </p:txBody>
        </p:sp>
        <p:sp>
          <p:nvSpPr>
            <p:cNvPr id="26" name="Rectangle 8"/>
            <p:cNvSpPr>
              <a:spLocks noChangeArrowheads="1"/>
            </p:cNvSpPr>
            <p:nvPr/>
          </p:nvSpPr>
          <p:spPr bwMode="auto">
            <a:xfrm>
              <a:off x="1447784" y="2981322"/>
              <a:ext cx="481012" cy="304802"/>
            </a:xfrm>
            <a:prstGeom prst="rect">
              <a:avLst/>
            </a:prstGeom>
            <a:solidFill>
              <a:schemeClr val="bg1">
                <a:lumMod val="95000"/>
              </a:schemeClr>
            </a:solidFill>
            <a:ln w="12700">
              <a:solidFill>
                <a:schemeClr val="tx1"/>
              </a:solidFill>
              <a:miter lim="800000"/>
              <a:headEnd/>
              <a:tailEnd/>
            </a:ln>
            <a:effectLst/>
          </p:spPr>
          <p:txBody>
            <a:bodyPr wrap="none" anchor="ctr"/>
            <a:lstStyle/>
            <a:p>
              <a:pPr algn="ctr" eaLnBrk="0" hangingPunct="0">
                <a:buNone/>
                <a:defRPr/>
              </a:pPr>
              <a:r>
                <a:rPr lang="en-US" altLang="zh-CN" sz="2000" dirty="0">
                  <a:solidFill>
                    <a:schemeClr val="tx1">
                      <a:lumMod val="95000"/>
                      <a:lumOff val="5000"/>
                    </a:schemeClr>
                  </a:solidFill>
                </a:rPr>
                <a:t>v</a:t>
              </a:r>
            </a:p>
          </p:txBody>
        </p:sp>
        <p:sp>
          <p:nvSpPr>
            <p:cNvPr id="27" name="Rectangle 8"/>
            <p:cNvSpPr>
              <a:spLocks noChangeArrowheads="1"/>
            </p:cNvSpPr>
            <p:nvPr/>
          </p:nvSpPr>
          <p:spPr bwMode="auto">
            <a:xfrm>
              <a:off x="1447784" y="3624263"/>
              <a:ext cx="481012" cy="304802"/>
            </a:xfrm>
            <a:prstGeom prst="rect">
              <a:avLst/>
            </a:prstGeom>
            <a:solidFill>
              <a:schemeClr val="bg1">
                <a:lumMod val="95000"/>
              </a:schemeClr>
            </a:solidFill>
            <a:ln w="12700">
              <a:solidFill>
                <a:schemeClr val="tx1"/>
              </a:solidFill>
              <a:miter lim="800000"/>
              <a:headEnd/>
              <a:tailEnd/>
            </a:ln>
            <a:effectLst/>
          </p:spPr>
          <p:txBody>
            <a:bodyPr wrap="none" anchor="ctr"/>
            <a:lstStyle/>
            <a:p>
              <a:pPr algn="ctr" eaLnBrk="0" hangingPunct="0">
                <a:buNone/>
                <a:defRPr/>
              </a:pPr>
              <a:r>
                <a:rPr lang="en-US" altLang="zh-CN" sz="2000" dirty="0">
                  <a:solidFill>
                    <a:schemeClr val="tx1">
                      <a:lumMod val="95000"/>
                      <a:lumOff val="5000"/>
                    </a:schemeClr>
                  </a:solidFill>
                </a:rPr>
                <a:t>v</a:t>
              </a:r>
            </a:p>
          </p:txBody>
        </p:sp>
        <p:sp>
          <p:nvSpPr>
            <p:cNvPr id="28" name="Rectangle 8"/>
            <p:cNvSpPr>
              <a:spLocks noChangeArrowheads="1"/>
            </p:cNvSpPr>
            <p:nvPr/>
          </p:nvSpPr>
          <p:spPr bwMode="auto">
            <a:xfrm>
              <a:off x="1447784" y="4338641"/>
              <a:ext cx="481012" cy="304802"/>
            </a:xfrm>
            <a:prstGeom prst="rect">
              <a:avLst/>
            </a:prstGeom>
            <a:solidFill>
              <a:schemeClr val="bg1">
                <a:lumMod val="95000"/>
              </a:schemeClr>
            </a:solidFill>
            <a:ln w="12700">
              <a:solidFill>
                <a:schemeClr val="tx1"/>
              </a:solidFill>
              <a:miter lim="800000"/>
              <a:headEnd/>
              <a:tailEnd/>
            </a:ln>
            <a:effectLst/>
          </p:spPr>
          <p:txBody>
            <a:bodyPr wrap="none" anchor="ctr"/>
            <a:lstStyle/>
            <a:p>
              <a:pPr algn="ctr" eaLnBrk="0" hangingPunct="0">
                <a:buNone/>
                <a:defRPr/>
              </a:pPr>
              <a:r>
                <a:rPr lang="en-US" altLang="zh-CN" sz="2000" dirty="0">
                  <a:solidFill>
                    <a:schemeClr val="tx1">
                      <a:lumMod val="95000"/>
                      <a:lumOff val="5000"/>
                    </a:schemeClr>
                  </a:solidFill>
                </a:rPr>
                <a:t>v</a:t>
              </a:r>
            </a:p>
          </p:txBody>
        </p:sp>
        <p:sp>
          <p:nvSpPr>
            <p:cNvPr id="29" name="Rectangle 8"/>
            <p:cNvSpPr>
              <a:spLocks noChangeArrowheads="1"/>
            </p:cNvSpPr>
            <p:nvPr/>
          </p:nvSpPr>
          <p:spPr bwMode="auto">
            <a:xfrm>
              <a:off x="1447784" y="4981582"/>
              <a:ext cx="481012" cy="304802"/>
            </a:xfrm>
            <a:prstGeom prst="rect">
              <a:avLst/>
            </a:prstGeom>
            <a:solidFill>
              <a:schemeClr val="bg1">
                <a:lumMod val="95000"/>
              </a:schemeClr>
            </a:solidFill>
            <a:ln w="12700">
              <a:solidFill>
                <a:schemeClr val="tx1"/>
              </a:solidFill>
              <a:miter lim="800000"/>
              <a:headEnd/>
              <a:tailEnd/>
            </a:ln>
            <a:effectLst/>
          </p:spPr>
          <p:txBody>
            <a:bodyPr wrap="none" anchor="ctr"/>
            <a:lstStyle/>
            <a:p>
              <a:pPr algn="ctr" eaLnBrk="0" hangingPunct="0">
                <a:buNone/>
                <a:defRPr/>
              </a:pPr>
              <a:r>
                <a:rPr lang="en-US" altLang="zh-CN" sz="2000" dirty="0">
                  <a:solidFill>
                    <a:schemeClr val="tx1">
                      <a:lumMod val="95000"/>
                      <a:lumOff val="5000"/>
                    </a:schemeClr>
                  </a:solidFill>
                </a:rPr>
                <a:t>v</a:t>
              </a:r>
            </a:p>
          </p:txBody>
        </p:sp>
      </p:grpSp>
    </p:spTree>
    <p:extLst>
      <p:ext uri="{BB962C8B-B14F-4D97-AF65-F5344CB8AC3E}">
        <p14:creationId xmlns:p14="http://schemas.microsoft.com/office/powerpoint/2010/main" val="123920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2627" name="Rectangle 3"/>
          <p:cNvSpPr>
            <a:spLocks noGrp="1" noChangeArrowheads="1"/>
          </p:cNvSpPr>
          <p:nvPr>
            <p:ph type="body" idx="1"/>
          </p:nvPr>
        </p:nvSpPr>
        <p:spPr>
          <a:xfrm>
            <a:off x="571500" y="1000125"/>
            <a:ext cx="10972800" cy="5629041"/>
          </a:xfrm>
        </p:spPr>
        <p:txBody>
          <a:bodyPr/>
          <a:lstStyle/>
          <a:p>
            <a:pPr>
              <a:lnSpc>
                <a:spcPct val="125000"/>
              </a:lnSpc>
              <a:spcBef>
                <a:spcPct val="0"/>
              </a:spcBef>
            </a:pPr>
            <a:r>
              <a:rPr lang="en-US" altLang="zh-CN" sz="2400" dirty="0">
                <a:latin typeface="Times New Roman" pitchFamily="18" charset="0"/>
                <a:ea typeface="宋体" pitchFamily="2" charset="-122"/>
                <a:cs typeface="Times New Roman" pitchFamily="18" charset="0"/>
              </a:rPr>
              <a:t>Cache</a:t>
            </a:r>
            <a:r>
              <a:rPr lang="zh-CN" altLang="en-US" sz="2400" dirty="0">
                <a:latin typeface="Times New Roman" pitchFamily="18" charset="0"/>
                <a:ea typeface="宋体" pitchFamily="2" charset="-122"/>
                <a:cs typeface="Times New Roman" pitchFamily="18" charset="0"/>
              </a:rPr>
              <a:t>的有关术语</a:t>
            </a:r>
          </a:p>
          <a:p>
            <a:pPr lvl="1">
              <a:lnSpc>
                <a:spcPct val="125000"/>
              </a:lnSpc>
              <a:spcBef>
                <a:spcPct val="0"/>
              </a:spcBef>
            </a:pPr>
            <a:r>
              <a:rPr lang="zh-CN" altLang="en-US" sz="2000" dirty="0">
                <a:solidFill>
                  <a:srgbClr val="FF0000"/>
                </a:solidFill>
                <a:latin typeface="Times New Roman" pitchFamily="18" charset="0"/>
                <a:ea typeface="宋体" pitchFamily="2" charset="-122"/>
                <a:cs typeface="Times New Roman" pitchFamily="18" charset="0"/>
              </a:rPr>
              <a:t>数据块（</a:t>
            </a:r>
            <a:r>
              <a:rPr lang="en-US" altLang="zh-CN" sz="2000" dirty="0">
                <a:solidFill>
                  <a:srgbClr val="FF0000"/>
                </a:solidFill>
                <a:latin typeface="Times New Roman" pitchFamily="18" charset="0"/>
                <a:ea typeface="宋体" pitchFamily="2" charset="-122"/>
                <a:cs typeface="Times New Roman" pitchFamily="18" charset="0"/>
              </a:rPr>
              <a:t>block）</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与主存的基本划分单位，也是主存与</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一次交换数据的最小单位，由多个字节（字）组成，取决与主存一次读写操作所能完成的数据字节数。也表明主存于</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之间局部总线的宽度。 </a:t>
            </a:r>
          </a:p>
          <a:p>
            <a:pPr lvl="1">
              <a:lnSpc>
                <a:spcPct val="125000"/>
              </a:lnSpc>
              <a:spcBef>
                <a:spcPct val="0"/>
              </a:spcBef>
            </a:pPr>
            <a:r>
              <a:rPr lang="zh-CN" altLang="en-US" sz="2000" dirty="0">
                <a:solidFill>
                  <a:srgbClr val="FF0000"/>
                </a:solidFill>
                <a:latin typeface="Times New Roman" pitchFamily="18" charset="0"/>
                <a:ea typeface="宋体" pitchFamily="2" charset="-122"/>
                <a:cs typeface="Times New Roman" pitchFamily="18" charset="0"/>
              </a:rPr>
              <a:t>标记（</a:t>
            </a:r>
            <a:r>
              <a:rPr lang="en-US" altLang="zh-CN" sz="2000" dirty="0">
                <a:solidFill>
                  <a:srgbClr val="FF0000"/>
                </a:solidFill>
                <a:latin typeface="Times New Roman" pitchFamily="18" charset="0"/>
                <a:ea typeface="宋体" pitchFamily="2" charset="-122"/>
                <a:cs typeface="Times New Roman" pitchFamily="18" charset="0"/>
              </a:rPr>
              <a:t>tag）</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每一数据块有一个标记字段，用来保存该数据块对应的主存数据块的地址信息。 </a:t>
            </a:r>
            <a:endParaRPr lang="en-US" altLang="zh-CN" sz="2000" dirty="0">
              <a:solidFill>
                <a:schemeClr val="accent1"/>
              </a:solidFill>
              <a:latin typeface="Times New Roman" pitchFamily="18" charset="0"/>
              <a:ea typeface="宋体" pitchFamily="2" charset="-122"/>
              <a:cs typeface="Times New Roman" pitchFamily="18" charset="0"/>
            </a:endParaRPr>
          </a:p>
          <a:p>
            <a:pPr lvl="1">
              <a:lnSpc>
                <a:spcPct val="125000"/>
              </a:lnSpc>
              <a:spcBef>
                <a:spcPct val="0"/>
              </a:spcBef>
            </a:pPr>
            <a:r>
              <a:rPr lang="zh-CN" altLang="en-US" sz="2000" dirty="0">
                <a:solidFill>
                  <a:schemeClr val="accent1"/>
                </a:solidFill>
                <a:latin typeface="Times New Roman" pitchFamily="18" charset="0"/>
                <a:ea typeface="宋体" pitchFamily="2" charset="-122"/>
                <a:cs typeface="Times New Roman" pitchFamily="18" charset="0"/>
              </a:rPr>
              <a:t>有效位（</a:t>
            </a:r>
            <a:r>
              <a:rPr lang="en-US" altLang="zh-CN" sz="2000" dirty="0">
                <a:solidFill>
                  <a:schemeClr val="accent1"/>
                </a:solidFill>
                <a:latin typeface="Times New Roman" pitchFamily="18" charset="0"/>
                <a:ea typeface="宋体" pitchFamily="2" charset="-122"/>
                <a:cs typeface="Times New Roman" pitchFamily="18" charset="0"/>
              </a:rPr>
              <a:t>valid bit</a:t>
            </a:r>
            <a:r>
              <a:rPr lang="zh-CN" altLang="en-US" sz="2000" dirty="0">
                <a:solidFill>
                  <a:schemeClr val="accent1"/>
                </a:solidFill>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中每一</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有一个有效位，用于指示相应数据块中是否包含有效数据。</a:t>
            </a:r>
            <a:endParaRPr lang="en-US" altLang="zh-CN" sz="2000" dirty="0">
              <a:latin typeface="Times New Roman" pitchFamily="18" charset="0"/>
              <a:ea typeface="宋体" pitchFamily="2" charset="-122"/>
              <a:cs typeface="Times New Roman" pitchFamily="18" charset="0"/>
            </a:endParaRPr>
          </a:p>
          <a:p>
            <a:pPr lvl="1">
              <a:lnSpc>
                <a:spcPct val="125000"/>
              </a:lnSpc>
              <a:spcBef>
                <a:spcPct val="0"/>
              </a:spcBef>
            </a:pPr>
            <a:r>
              <a:rPr lang="zh-CN" altLang="en-US" sz="2000" dirty="0">
                <a:solidFill>
                  <a:schemeClr val="accent1"/>
                </a:solidFill>
                <a:latin typeface="Times New Roman" pitchFamily="18" charset="0"/>
                <a:ea typeface="宋体" pitchFamily="2" charset="-122"/>
                <a:cs typeface="Times New Roman" pitchFamily="18" charset="0"/>
              </a:rPr>
              <a:t>行（</a:t>
            </a:r>
            <a:r>
              <a:rPr lang="en-US" altLang="zh-CN" sz="2000" dirty="0">
                <a:solidFill>
                  <a:schemeClr val="accent1"/>
                </a:solidFill>
                <a:latin typeface="Times New Roman" pitchFamily="18" charset="0"/>
                <a:ea typeface="宋体" pitchFamily="2" charset="-122"/>
                <a:cs typeface="Times New Roman" pitchFamily="18" charset="0"/>
              </a:rPr>
              <a:t>line )</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 一个</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及其</a:t>
            </a:r>
            <a:r>
              <a:rPr lang="en-US" altLang="zh-CN" sz="2000" dirty="0">
                <a:latin typeface="Times New Roman" pitchFamily="18" charset="0"/>
                <a:ea typeface="宋体" pitchFamily="2" charset="-122"/>
                <a:cs typeface="Times New Roman" pitchFamily="18" charset="0"/>
              </a:rPr>
              <a:t> tag</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valid bit</a:t>
            </a:r>
            <a:r>
              <a:rPr lang="zh-CN" altLang="en-US" sz="2000" dirty="0">
                <a:latin typeface="Times New Roman" pitchFamily="18" charset="0"/>
                <a:ea typeface="宋体" pitchFamily="2" charset="-122"/>
                <a:cs typeface="Times New Roman" pitchFamily="18" charset="0"/>
              </a:rPr>
              <a:t>构成</a:t>
            </a:r>
            <a:r>
              <a:rPr lang="en-US" altLang="zh-CN" sz="2000" dirty="0">
                <a:latin typeface="Times New Roman" pitchFamily="18" charset="0"/>
                <a:ea typeface="宋体" pitchFamily="2" charset="-122"/>
                <a:cs typeface="Times New Roman" pitchFamily="18" charset="0"/>
              </a:rPr>
              <a:t>1</a:t>
            </a:r>
            <a:r>
              <a:rPr lang="zh-CN" altLang="en-US" sz="2000" dirty="0">
                <a:latin typeface="Times New Roman" pitchFamily="18" charset="0"/>
                <a:ea typeface="宋体" pitchFamily="2" charset="-122"/>
                <a:cs typeface="Times New Roman" pitchFamily="18" charset="0"/>
              </a:rPr>
              <a:t>行。</a:t>
            </a:r>
          </a:p>
          <a:p>
            <a:pPr lvl="1">
              <a:lnSpc>
                <a:spcPct val="125000"/>
              </a:lnSpc>
              <a:spcBef>
                <a:spcPct val="0"/>
              </a:spcBef>
            </a:pPr>
            <a:r>
              <a:rPr lang="zh-CN" altLang="en-US" sz="2000" dirty="0">
                <a:solidFill>
                  <a:srgbClr val="FF0000"/>
                </a:solidFill>
                <a:latin typeface="Times New Roman" pitchFamily="18" charset="0"/>
                <a:ea typeface="宋体" pitchFamily="2" charset="-122"/>
                <a:cs typeface="Times New Roman" pitchFamily="18" charset="0"/>
              </a:rPr>
              <a:t>组（</a:t>
            </a:r>
            <a:r>
              <a:rPr lang="en-US" altLang="zh-CN" sz="2000" dirty="0">
                <a:solidFill>
                  <a:srgbClr val="FF0000"/>
                </a:solidFill>
                <a:latin typeface="Times New Roman" pitchFamily="18" charset="0"/>
                <a:ea typeface="宋体" pitchFamily="2" charset="-122"/>
                <a:cs typeface="Times New Roman" pitchFamily="18" charset="0"/>
              </a:rPr>
              <a:t>set</a:t>
            </a:r>
            <a:r>
              <a:rPr lang="zh-CN" altLang="en-US" sz="2000" dirty="0">
                <a:solidFill>
                  <a:srgbClr val="FF0000"/>
                </a:solidFill>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若干块(</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构成一个组，地址比较一般能在组内各块间同时进行。 </a:t>
            </a:r>
          </a:p>
          <a:p>
            <a:pPr lvl="1">
              <a:lnSpc>
                <a:spcPct val="125000"/>
              </a:lnSpc>
              <a:spcBef>
                <a:spcPct val="0"/>
              </a:spcBef>
            </a:pPr>
            <a:r>
              <a:rPr lang="zh-CN" altLang="en-US" sz="2000" dirty="0">
                <a:solidFill>
                  <a:schemeClr val="accent1"/>
                </a:solidFill>
                <a:latin typeface="Times New Roman" pitchFamily="18" charset="0"/>
                <a:ea typeface="宋体" pitchFamily="2" charset="-122"/>
                <a:cs typeface="Times New Roman" pitchFamily="18" charset="0"/>
              </a:rPr>
              <a:t>路（</a:t>
            </a:r>
            <a:r>
              <a:rPr lang="en-US" altLang="zh-CN" sz="2000" dirty="0">
                <a:solidFill>
                  <a:schemeClr val="accent1"/>
                </a:solidFill>
                <a:latin typeface="Times New Roman" pitchFamily="18" charset="0"/>
                <a:ea typeface="宋体" pitchFamily="2" charset="-122"/>
                <a:cs typeface="Times New Roman" pitchFamily="18" charset="0"/>
              </a:rPr>
              <a:t>way</a:t>
            </a:r>
            <a:r>
              <a:rPr lang="zh-CN" altLang="en-US" sz="2000" dirty="0">
                <a:solidFill>
                  <a:schemeClr val="accent1"/>
                </a:solidFill>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相关联的等级，每一路具有独立的地址比较机构，各路地址比较能同时进行（一般与组结合），路数即指一组内的块数。 </a:t>
            </a:r>
          </a:p>
          <a:p>
            <a:pPr lvl="1">
              <a:lnSpc>
                <a:spcPct val="125000"/>
              </a:lnSpc>
              <a:spcBef>
                <a:spcPct val="0"/>
              </a:spcBef>
            </a:pPr>
            <a:r>
              <a:rPr lang="zh-CN" altLang="en-US" sz="2000" dirty="0">
                <a:solidFill>
                  <a:schemeClr val="accent1"/>
                </a:solidFill>
                <a:latin typeface="Times New Roman" pitchFamily="18" charset="0"/>
                <a:ea typeface="宋体" pitchFamily="2" charset="-122"/>
                <a:cs typeface="Times New Roman" pitchFamily="18" charset="0"/>
              </a:rPr>
              <a:t>命中率（</a:t>
            </a:r>
            <a:r>
              <a:rPr lang="en-US" altLang="zh-CN" sz="2000" dirty="0">
                <a:solidFill>
                  <a:schemeClr val="accent1"/>
                </a:solidFill>
                <a:latin typeface="Times New Roman" pitchFamily="18" charset="0"/>
                <a:ea typeface="宋体" pitchFamily="2" charset="-122"/>
                <a:cs typeface="Times New Roman" pitchFamily="18" charset="0"/>
              </a:rPr>
              <a:t>hit rate</a:t>
            </a:r>
            <a:r>
              <a:rPr lang="zh-CN" altLang="en-US" sz="2000" dirty="0">
                <a:solidFill>
                  <a:schemeClr val="accent1"/>
                </a:solidFill>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：目标数据在</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中的存储访问的比例。 </a:t>
            </a:r>
          </a:p>
          <a:p>
            <a:pPr lvl="1">
              <a:lnSpc>
                <a:spcPct val="125000"/>
              </a:lnSpc>
              <a:spcBef>
                <a:spcPct val="0"/>
              </a:spcBef>
            </a:pPr>
            <a:r>
              <a:rPr lang="zh-CN" altLang="en-US" sz="2000" dirty="0">
                <a:solidFill>
                  <a:schemeClr val="accent1"/>
                </a:solidFill>
                <a:latin typeface="Times New Roman" pitchFamily="18" charset="0"/>
                <a:ea typeface="宋体" pitchFamily="2" charset="-122"/>
                <a:cs typeface="Times New Roman" pitchFamily="18" charset="0"/>
              </a:rPr>
              <a:t>缺失率（</a:t>
            </a:r>
            <a:r>
              <a:rPr lang="en-US" altLang="zh-CN" sz="2000" dirty="0">
                <a:solidFill>
                  <a:schemeClr val="accent1"/>
                </a:solidFill>
                <a:latin typeface="Times New Roman" pitchFamily="18" charset="0"/>
                <a:ea typeface="宋体" pitchFamily="2" charset="-122"/>
                <a:cs typeface="Times New Roman" pitchFamily="18" charset="0"/>
              </a:rPr>
              <a:t>miss rate</a:t>
            </a:r>
            <a:r>
              <a:rPr lang="zh-CN" altLang="en-US" sz="2000" dirty="0">
                <a:solidFill>
                  <a:schemeClr val="accent1"/>
                </a:solidFill>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：目标数据不在</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中的存储访问的比例。 </a:t>
            </a:r>
          </a:p>
        </p:txBody>
      </p:sp>
    </p:spTree>
    <p:extLst>
      <p:ext uri="{BB962C8B-B14F-4D97-AF65-F5344CB8AC3E}">
        <p14:creationId xmlns:p14="http://schemas.microsoft.com/office/powerpoint/2010/main" val="65852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anim calcmode="lin" valueType="num">
                                      <p:cBhvr additive="base">
                                        <p:cTn id="7" dur="500" fill="hold"/>
                                        <p:tgtEl>
                                          <p:spTgt spid="28262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26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2627">
                                            <p:txEl>
                                              <p:pRg st="2" end="2"/>
                                            </p:txEl>
                                          </p:spTgt>
                                        </p:tgtEl>
                                        <p:attrNameLst>
                                          <p:attrName>style.visibility</p:attrName>
                                        </p:attrNameLst>
                                      </p:cBhvr>
                                      <p:to>
                                        <p:strVal val="visible"/>
                                      </p:to>
                                    </p:set>
                                    <p:anim calcmode="lin" valueType="num">
                                      <p:cBhvr additive="base">
                                        <p:cTn id="13" dur="500" fill="hold"/>
                                        <p:tgtEl>
                                          <p:spTgt spid="2826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2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2627">
                                            <p:txEl>
                                              <p:pRg st="3" end="3"/>
                                            </p:txEl>
                                          </p:spTgt>
                                        </p:tgtEl>
                                        <p:attrNameLst>
                                          <p:attrName>style.visibility</p:attrName>
                                        </p:attrNameLst>
                                      </p:cBhvr>
                                      <p:to>
                                        <p:strVal val="visible"/>
                                      </p:to>
                                    </p:set>
                                    <p:anim calcmode="lin" valueType="num">
                                      <p:cBhvr additive="base">
                                        <p:cTn id="19" dur="500" fill="hold"/>
                                        <p:tgtEl>
                                          <p:spTgt spid="2826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26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2627">
                                            <p:txEl>
                                              <p:pRg st="4" end="4"/>
                                            </p:txEl>
                                          </p:spTgt>
                                        </p:tgtEl>
                                        <p:attrNameLst>
                                          <p:attrName>style.visibility</p:attrName>
                                        </p:attrNameLst>
                                      </p:cBhvr>
                                      <p:to>
                                        <p:strVal val="visible"/>
                                      </p:to>
                                    </p:set>
                                    <p:anim calcmode="lin" valueType="num">
                                      <p:cBhvr additive="base">
                                        <p:cTn id="25" dur="500" fill="hold"/>
                                        <p:tgtEl>
                                          <p:spTgt spid="28262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26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2627">
                                            <p:txEl>
                                              <p:pRg st="5" end="5"/>
                                            </p:txEl>
                                          </p:spTgt>
                                        </p:tgtEl>
                                        <p:attrNameLst>
                                          <p:attrName>style.visibility</p:attrName>
                                        </p:attrNameLst>
                                      </p:cBhvr>
                                      <p:to>
                                        <p:strVal val="visible"/>
                                      </p:to>
                                    </p:set>
                                    <p:anim calcmode="lin" valueType="num">
                                      <p:cBhvr additive="base">
                                        <p:cTn id="31" dur="500" fill="hold"/>
                                        <p:tgtEl>
                                          <p:spTgt spid="28262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26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2627">
                                            <p:txEl>
                                              <p:pRg st="6" end="6"/>
                                            </p:txEl>
                                          </p:spTgt>
                                        </p:tgtEl>
                                        <p:attrNameLst>
                                          <p:attrName>style.visibility</p:attrName>
                                        </p:attrNameLst>
                                      </p:cBhvr>
                                      <p:to>
                                        <p:strVal val="visible"/>
                                      </p:to>
                                    </p:set>
                                    <p:anim calcmode="lin" valueType="num">
                                      <p:cBhvr additive="base">
                                        <p:cTn id="37" dur="500" fill="hold"/>
                                        <p:tgtEl>
                                          <p:spTgt spid="282627">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26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82627">
                                            <p:txEl>
                                              <p:pRg st="7" end="7"/>
                                            </p:txEl>
                                          </p:spTgt>
                                        </p:tgtEl>
                                        <p:attrNameLst>
                                          <p:attrName>style.visibility</p:attrName>
                                        </p:attrNameLst>
                                      </p:cBhvr>
                                      <p:to>
                                        <p:strVal val="visible"/>
                                      </p:to>
                                    </p:set>
                                    <p:anim calcmode="lin" valueType="num">
                                      <p:cBhvr additive="base">
                                        <p:cTn id="43" dur="500" fill="hold"/>
                                        <p:tgtEl>
                                          <p:spTgt spid="282627">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826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82627">
                                            <p:txEl>
                                              <p:pRg st="8" end="8"/>
                                            </p:txEl>
                                          </p:spTgt>
                                        </p:tgtEl>
                                        <p:attrNameLst>
                                          <p:attrName>style.visibility</p:attrName>
                                        </p:attrNameLst>
                                      </p:cBhvr>
                                      <p:to>
                                        <p:strVal val="visible"/>
                                      </p:to>
                                    </p:set>
                                    <p:anim calcmode="lin" valueType="num">
                                      <p:cBhvr additive="base">
                                        <p:cTn id="49" dur="500" fill="hold"/>
                                        <p:tgtEl>
                                          <p:spTgt spid="282627">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8262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uiExpand="1"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p>
        </p:txBody>
      </p:sp>
      <p:sp>
        <p:nvSpPr>
          <p:cNvPr id="1028" name="内容占位符 2"/>
          <p:cNvSpPr>
            <a:spLocks noGrp="1"/>
          </p:cNvSpPr>
          <p:nvPr>
            <p:ph idx="1"/>
          </p:nvPr>
        </p:nvSpPr>
        <p:spPr>
          <a:xfrm>
            <a:off x="335362" y="1000127"/>
            <a:ext cx="4903391" cy="4298613"/>
          </a:xfrm>
        </p:spPr>
        <p:txBody>
          <a:bodyPr/>
          <a:lstStyle/>
          <a:p>
            <a:pPr>
              <a:lnSpc>
                <a:spcPct val="150000"/>
              </a:lnSpc>
              <a:spcBef>
                <a:spcPct val="0"/>
              </a:spcBef>
            </a:pPr>
            <a:r>
              <a:rPr lang="en-US" altLang="zh-CN" sz="2400" dirty="0">
                <a:ea typeface="宋体" pitchFamily="2" charset="-122"/>
              </a:rPr>
              <a:t>Cache</a:t>
            </a:r>
            <a:r>
              <a:rPr lang="zh-CN" altLang="en-US" sz="2400" dirty="0">
                <a:ea typeface="宋体" pitchFamily="2" charset="-122"/>
              </a:rPr>
              <a:t>结构示意</a:t>
            </a:r>
            <a:r>
              <a:rPr lang="en-US" altLang="zh-CN" sz="2400" dirty="0">
                <a:ea typeface="宋体" pitchFamily="2" charset="-122"/>
              </a:rPr>
              <a:t>(</a:t>
            </a:r>
            <a:r>
              <a:rPr lang="zh-CN" altLang="en-US" sz="2400" dirty="0">
                <a:ea typeface="宋体" pitchFamily="2" charset="-122"/>
              </a:rPr>
              <a:t>共</a:t>
            </a:r>
            <a:r>
              <a:rPr lang="en-US" altLang="zh-CN" sz="2400" dirty="0">
                <a:ea typeface="宋体" pitchFamily="2" charset="-122"/>
              </a:rPr>
              <a:t>N</a:t>
            </a:r>
            <a:r>
              <a:rPr lang="zh-CN" altLang="en-US" sz="2400" dirty="0">
                <a:ea typeface="宋体" pitchFamily="2" charset="-122"/>
              </a:rPr>
              <a:t>行</a:t>
            </a:r>
            <a:r>
              <a:rPr lang="en-US" altLang="zh-CN" sz="2400" dirty="0">
                <a:ea typeface="宋体" pitchFamily="2" charset="-122"/>
              </a:rPr>
              <a:t>)</a:t>
            </a:r>
          </a:p>
          <a:p>
            <a:pPr lvl="1">
              <a:lnSpc>
                <a:spcPct val="150000"/>
              </a:lnSpc>
              <a:spcBef>
                <a:spcPct val="0"/>
              </a:spcBef>
            </a:pPr>
            <a:r>
              <a:rPr lang="zh-CN" altLang="en-US" sz="2000" dirty="0">
                <a:ea typeface="宋体" pitchFamily="2" charset="-122"/>
              </a:rPr>
              <a:t>分</a:t>
            </a:r>
            <a:r>
              <a:rPr lang="en-US" altLang="zh-CN" sz="2000" dirty="0">
                <a:ea typeface="宋体" pitchFamily="2" charset="-122"/>
              </a:rPr>
              <a:t>S</a:t>
            </a:r>
            <a:r>
              <a:rPr lang="zh-CN" altLang="en-US" sz="2000" dirty="0">
                <a:ea typeface="宋体" pitchFamily="2" charset="-122"/>
              </a:rPr>
              <a:t>组</a:t>
            </a:r>
            <a:r>
              <a:rPr lang="en-US" altLang="zh-CN" sz="2000" dirty="0">
                <a:ea typeface="宋体" pitchFamily="2" charset="-122"/>
              </a:rPr>
              <a:t>~[1, N]</a:t>
            </a:r>
          </a:p>
          <a:p>
            <a:pPr lvl="1">
              <a:lnSpc>
                <a:spcPct val="150000"/>
              </a:lnSpc>
              <a:spcBef>
                <a:spcPct val="0"/>
              </a:spcBef>
            </a:pPr>
            <a:r>
              <a:rPr lang="zh-CN" altLang="en-US" sz="2000" dirty="0">
                <a:ea typeface="宋体" pitchFamily="2" charset="-122"/>
              </a:rPr>
              <a:t>每组</a:t>
            </a:r>
            <a:r>
              <a:rPr lang="en-US" altLang="zh-CN" sz="2000" dirty="0">
                <a:ea typeface="宋体" pitchFamily="2" charset="-122"/>
              </a:rPr>
              <a:t>E</a:t>
            </a:r>
            <a:r>
              <a:rPr lang="zh-CN" altLang="en-US" sz="2000" dirty="0">
                <a:ea typeface="宋体" pitchFamily="2" charset="-122"/>
              </a:rPr>
              <a:t>行</a:t>
            </a:r>
            <a:r>
              <a:rPr lang="en-US" altLang="zh-CN" sz="2000" dirty="0">
                <a:ea typeface="宋体" pitchFamily="2" charset="-122"/>
              </a:rPr>
              <a:t>(Block, </a:t>
            </a:r>
            <a:r>
              <a:rPr lang="zh-CN" altLang="en-US" sz="2000" dirty="0">
                <a:ea typeface="宋体" pitchFamily="2" charset="-122"/>
              </a:rPr>
              <a:t>数据块</a:t>
            </a:r>
            <a:r>
              <a:rPr lang="en-US" altLang="zh-CN" sz="2000" dirty="0">
                <a:ea typeface="宋体" pitchFamily="2" charset="-122"/>
              </a:rPr>
              <a:t>)</a:t>
            </a:r>
          </a:p>
          <a:p>
            <a:pPr marL="474663" lvl="1" indent="0">
              <a:lnSpc>
                <a:spcPct val="150000"/>
              </a:lnSpc>
              <a:spcBef>
                <a:spcPct val="0"/>
              </a:spcBef>
              <a:buNone/>
            </a:pPr>
            <a:r>
              <a:rPr lang="en-US" altLang="zh-CN" sz="2000" dirty="0">
                <a:ea typeface="宋体" pitchFamily="2" charset="-122"/>
              </a:rPr>
              <a:t>   N = S * E</a:t>
            </a:r>
          </a:p>
          <a:p>
            <a:pPr lvl="1">
              <a:lnSpc>
                <a:spcPct val="150000"/>
              </a:lnSpc>
              <a:spcBef>
                <a:spcPct val="0"/>
              </a:spcBef>
            </a:pPr>
            <a:r>
              <a:rPr lang="zh-CN" altLang="en-US" sz="2000" dirty="0">
                <a:ea typeface="宋体" pitchFamily="2" charset="-122"/>
              </a:rPr>
              <a:t>每数据块包含</a:t>
            </a:r>
            <a:r>
              <a:rPr lang="en-US" altLang="zh-CN" sz="2000" dirty="0">
                <a:ea typeface="宋体" pitchFamily="2" charset="-122"/>
              </a:rPr>
              <a:t>B</a:t>
            </a:r>
            <a:r>
              <a:rPr lang="zh-CN" altLang="en-US" sz="2000" dirty="0">
                <a:ea typeface="宋体" pitchFamily="2" charset="-122"/>
              </a:rPr>
              <a:t>个字节</a:t>
            </a:r>
            <a:endParaRPr lang="en-US" altLang="zh-CN" sz="2000" dirty="0">
              <a:ea typeface="宋体" pitchFamily="2" charset="-122"/>
            </a:endParaRPr>
          </a:p>
          <a:p>
            <a:pPr marL="474663" lvl="1" indent="0">
              <a:lnSpc>
                <a:spcPct val="150000"/>
              </a:lnSpc>
              <a:spcBef>
                <a:spcPct val="0"/>
              </a:spcBef>
              <a:buNone/>
            </a:pPr>
            <a:r>
              <a:rPr lang="en-US" altLang="zh-CN" sz="2000" dirty="0">
                <a:ea typeface="宋体" pitchFamily="2" charset="-122"/>
              </a:rPr>
              <a:t>Cache</a:t>
            </a:r>
            <a:r>
              <a:rPr lang="zh-CN" altLang="en-US" sz="2000" dirty="0">
                <a:ea typeface="宋体" pitchFamily="2" charset="-122"/>
              </a:rPr>
              <a:t>的容量：</a:t>
            </a:r>
            <a:endParaRPr lang="en-US" altLang="zh-CN" sz="2000" dirty="0">
              <a:ea typeface="宋体" pitchFamily="2" charset="-122"/>
            </a:endParaRPr>
          </a:p>
          <a:p>
            <a:pPr marL="474663" lvl="1" indent="0">
              <a:lnSpc>
                <a:spcPct val="150000"/>
              </a:lnSpc>
              <a:spcBef>
                <a:spcPct val="0"/>
              </a:spcBef>
              <a:buNone/>
            </a:pPr>
            <a:r>
              <a:rPr lang="en-US" altLang="zh-CN" sz="2000" dirty="0">
                <a:ea typeface="宋体" pitchFamily="2" charset="-122"/>
              </a:rPr>
              <a:t>N </a:t>
            </a:r>
            <a:r>
              <a:rPr lang="zh-CN" altLang="en-US" sz="2000" dirty="0">
                <a:ea typeface="宋体" pitchFamily="2" charset="-122"/>
              </a:rPr>
              <a:t>*（ </a:t>
            </a:r>
            <a:r>
              <a:rPr lang="en-US" altLang="zh-CN" sz="2000" dirty="0">
                <a:ea typeface="宋体" pitchFamily="2" charset="-122"/>
              </a:rPr>
              <a:t>B</a:t>
            </a:r>
            <a:r>
              <a:rPr lang="zh-CN" altLang="en-US" sz="2000" dirty="0">
                <a:ea typeface="宋体" pitchFamily="2" charset="-122"/>
              </a:rPr>
              <a:t>*</a:t>
            </a:r>
            <a:r>
              <a:rPr lang="en-US" altLang="zh-CN" sz="2000" dirty="0">
                <a:ea typeface="宋体" pitchFamily="2" charset="-122"/>
              </a:rPr>
              <a:t>8+tag</a:t>
            </a:r>
            <a:r>
              <a:rPr lang="zh-CN" altLang="en-US" sz="2000" dirty="0">
                <a:ea typeface="宋体" pitchFamily="2" charset="-122"/>
              </a:rPr>
              <a:t>位</a:t>
            </a:r>
            <a:r>
              <a:rPr lang="en-US" altLang="zh-CN" sz="2000" dirty="0">
                <a:ea typeface="宋体" pitchFamily="2" charset="-122"/>
              </a:rPr>
              <a:t>+1</a:t>
            </a:r>
            <a:r>
              <a:rPr lang="zh-CN" altLang="en-US" sz="2000" dirty="0">
                <a:ea typeface="宋体" pitchFamily="2" charset="-122"/>
              </a:rPr>
              <a:t>）</a:t>
            </a:r>
            <a:r>
              <a:rPr lang="en-US" altLang="zh-CN" sz="2000" dirty="0">
                <a:ea typeface="宋体" pitchFamily="2" charset="-122"/>
              </a:rPr>
              <a:t>bits</a:t>
            </a:r>
          </a:p>
          <a:p>
            <a:pPr lvl="1">
              <a:lnSpc>
                <a:spcPct val="150000"/>
              </a:lnSpc>
              <a:spcBef>
                <a:spcPct val="0"/>
              </a:spcBef>
            </a:pPr>
            <a:endParaRPr lang="en-US" altLang="zh-CN" sz="2000" dirty="0">
              <a:ea typeface="宋体" pitchFamily="2" charset="-122"/>
            </a:endParaRPr>
          </a:p>
          <a:p>
            <a:pPr lvl="1">
              <a:lnSpc>
                <a:spcPct val="150000"/>
              </a:lnSpc>
              <a:spcBef>
                <a:spcPct val="0"/>
              </a:spcBef>
            </a:pPr>
            <a:endParaRPr lang="zh-CN" altLang="en-US" sz="2000" dirty="0">
              <a:ea typeface="宋体" pitchFamily="2" charset="-122"/>
            </a:endParaRPr>
          </a:p>
        </p:txBody>
      </p:sp>
      <p:graphicFrame>
        <p:nvGraphicFramePr>
          <p:cNvPr id="1026" name="Object 3"/>
          <p:cNvGraphicFramePr>
            <a:graphicFrameLocks noChangeAspect="1"/>
          </p:cNvGraphicFramePr>
          <p:nvPr>
            <p:extLst>
              <p:ext uri="{D42A27DB-BD31-4B8C-83A1-F6EECF244321}">
                <p14:modId xmlns:p14="http://schemas.microsoft.com/office/powerpoint/2010/main" val="1775167192"/>
              </p:ext>
            </p:extLst>
          </p:nvPr>
        </p:nvGraphicFramePr>
        <p:xfrm>
          <a:off x="5789376" y="928688"/>
          <a:ext cx="5923248" cy="5643562"/>
        </p:xfrm>
        <a:graphic>
          <a:graphicData uri="http://schemas.openxmlformats.org/presentationml/2006/ole">
            <mc:AlternateContent xmlns:mc="http://schemas.openxmlformats.org/markup-compatibility/2006">
              <mc:Choice xmlns:v="urn:schemas-microsoft-com:vml" Requires="v">
                <p:oleObj spid="_x0000_s1105" name="Visio" r:id="rId3" imgW="4087260" imgH="4901152" progId="Visio.Drawing.11">
                  <p:embed/>
                </p:oleObj>
              </mc:Choice>
              <mc:Fallback>
                <p:oleObj name="Visio" r:id="rId3" imgW="4087260" imgH="49011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376" y="928688"/>
                        <a:ext cx="5923248" cy="56435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5449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1</a:t>
            </a:r>
            <a:r>
              <a:rPr lang="zh-CN" altLang="en-US" sz="2400" dirty="0"/>
              <a:t>.</a:t>
            </a:r>
            <a:r>
              <a:rPr lang="en-US" altLang="zh-CN" sz="2400" dirty="0"/>
              <a:t>2</a:t>
            </a:r>
            <a:r>
              <a:rPr lang="zh-CN" altLang="en-US" sz="2400" dirty="0"/>
              <a:t> 高速缓冲存储器(</a:t>
            </a:r>
            <a:r>
              <a:rPr lang="en-US" altLang="zh-CN" sz="2400" dirty="0"/>
              <a:t>Cache)</a:t>
            </a:r>
            <a:r>
              <a:rPr lang="zh-CN" altLang="en-US" sz="2400" dirty="0"/>
              <a:t>的原理</a:t>
            </a:r>
            <a:endParaRPr lang="en-US" altLang="zh-CN" sz="2400" dirty="0"/>
          </a:p>
        </p:txBody>
      </p:sp>
      <p:sp>
        <p:nvSpPr>
          <p:cNvPr id="283651" name="Rectangle 3"/>
          <p:cNvSpPr>
            <a:spLocks noGrp="1" noChangeArrowheads="1"/>
          </p:cNvSpPr>
          <p:nvPr>
            <p:ph type="body" idx="1"/>
          </p:nvPr>
        </p:nvSpPr>
        <p:spPr>
          <a:xfrm>
            <a:off x="609600" y="933453"/>
            <a:ext cx="10972800" cy="466794"/>
          </a:xfrm>
        </p:spPr>
        <p:txBody>
          <a:bodyPr/>
          <a:lstStyle/>
          <a:p>
            <a:r>
              <a:rPr lang="en-US" altLang="zh-CN" sz="2400" dirty="0">
                <a:ea typeface="宋体" pitchFamily="2" charset="-122"/>
              </a:rPr>
              <a:t>Cache</a:t>
            </a:r>
            <a:r>
              <a:rPr lang="zh-CN" altLang="en-US" sz="2400" dirty="0">
                <a:ea typeface="宋体" pitchFamily="2" charset="-122"/>
              </a:rPr>
              <a:t>的读操作过程</a:t>
            </a:r>
          </a:p>
        </p:txBody>
      </p:sp>
      <p:graphicFrame>
        <p:nvGraphicFramePr>
          <p:cNvPr id="283652" name="Object 4"/>
          <p:cNvGraphicFramePr>
            <a:graphicFrameLocks noChangeAspect="1"/>
          </p:cNvGraphicFramePr>
          <p:nvPr>
            <p:extLst>
              <p:ext uri="{D42A27DB-BD31-4B8C-83A1-F6EECF244321}">
                <p14:modId xmlns:p14="http://schemas.microsoft.com/office/powerpoint/2010/main" val="3664632127"/>
              </p:ext>
            </p:extLst>
          </p:nvPr>
        </p:nvGraphicFramePr>
        <p:xfrm>
          <a:off x="2200981" y="1484784"/>
          <a:ext cx="7201159" cy="5280124"/>
        </p:xfrm>
        <a:graphic>
          <a:graphicData uri="http://schemas.openxmlformats.org/presentationml/2006/ole">
            <mc:AlternateContent xmlns:mc="http://schemas.openxmlformats.org/markup-compatibility/2006">
              <mc:Choice xmlns:v="urn:schemas-microsoft-com:vml" Requires="v">
                <p:oleObj spid="_x0000_s2129" name="Visio" r:id="rId3" imgW="4924937" imgH="4465583" progId="Visio.Drawing.11">
                  <p:embed/>
                </p:oleObj>
              </mc:Choice>
              <mc:Fallback>
                <p:oleObj name="Visio" r:id="rId3" imgW="4924937" imgH="4465583" progId="Visio.Drawing.11">
                  <p:embed/>
                  <p:pic>
                    <p:nvPicPr>
                      <p:cNvPr id="0" name=""/>
                      <p:cNvPicPr>
                        <a:picLocks noChangeAspect="1" noChangeArrowheads="1"/>
                      </p:cNvPicPr>
                      <p:nvPr/>
                    </p:nvPicPr>
                    <p:blipFill>
                      <a:blip r:embed="rId4"/>
                      <a:srcRect/>
                      <a:stretch>
                        <a:fillRect/>
                      </a:stretch>
                    </p:blipFill>
                    <p:spPr bwMode="auto">
                      <a:xfrm>
                        <a:off x="2200981" y="1484784"/>
                        <a:ext cx="7201159" cy="5280124"/>
                      </a:xfrm>
                      <a:prstGeom prst="rect">
                        <a:avLst/>
                      </a:prstGeom>
                      <a:noFill/>
                    </p:spPr>
                  </p:pic>
                </p:oleObj>
              </mc:Fallback>
            </mc:AlternateContent>
          </a:graphicData>
        </a:graphic>
      </p:graphicFrame>
    </p:spTree>
    <p:extLst>
      <p:ext uri="{BB962C8B-B14F-4D97-AF65-F5344CB8AC3E}">
        <p14:creationId xmlns:p14="http://schemas.microsoft.com/office/powerpoint/2010/main" val="5920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3652"/>
                                        </p:tgtEl>
                                        <p:attrNameLst>
                                          <p:attrName>style.visibility</p:attrName>
                                        </p:attrNameLst>
                                      </p:cBhvr>
                                      <p:to>
                                        <p:strVal val="visible"/>
                                      </p:to>
                                    </p:set>
                                    <p:animEffect transition="in" filter="box(in)">
                                      <p:cBhvr>
                                        <p:cTn id="7" dur="500"/>
                                        <p:tgtEl>
                                          <p:spTgt spid="283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a:grpSpLocks/>
          </p:cNvGrpSpPr>
          <p:nvPr/>
        </p:nvGrpSpPr>
        <p:grpSpPr bwMode="auto">
          <a:xfrm>
            <a:off x="2112324"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headEnd/>
              <a:tailEnd/>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的映射机制</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全相联映射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直接映射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组相联映射</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的替换策略</a:t>
              </a:r>
              <a:endParaRPr lang="en-US" altLang="zh-CN" sz="28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性能分析</a:t>
              </a: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headEnd/>
            <a:tailEnd/>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p>
        </p:txBody>
      </p:sp>
    </p:spTree>
    <p:extLst>
      <p:ext uri="{BB962C8B-B14F-4D97-AF65-F5344CB8AC3E}">
        <p14:creationId xmlns:p14="http://schemas.microsoft.com/office/powerpoint/2010/main" val="141681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与主存之间的映射</a:t>
            </a:r>
          </a:p>
        </p:txBody>
      </p:sp>
      <p:sp>
        <p:nvSpPr>
          <p:cNvPr id="3" name="内容占位符 2"/>
          <p:cNvSpPr>
            <a:spLocks noGrp="1"/>
          </p:cNvSpPr>
          <p:nvPr>
            <p:ph idx="1"/>
          </p:nvPr>
        </p:nvSpPr>
        <p:spPr>
          <a:xfrm>
            <a:off x="623392" y="836714"/>
            <a:ext cx="11244089" cy="5215787"/>
          </a:xfrm>
        </p:spPr>
        <p:txBody>
          <a:bodyPr/>
          <a:lstStyle/>
          <a:p>
            <a:pPr>
              <a:lnSpc>
                <a:spcPct val="120000"/>
              </a:lnSpc>
              <a:spcBef>
                <a:spcPts val="600"/>
              </a:spcBef>
            </a:pPr>
            <a:r>
              <a:rPr lang="zh-CN" altLang="en-US" sz="2000" dirty="0"/>
              <a:t>什么是</a:t>
            </a:r>
            <a:r>
              <a:rPr lang="en-US" altLang="zh-CN" sz="2000" dirty="0"/>
              <a:t>Cache</a:t>
            </a:r>
            <a:r>
              <a:rPr lang="zh-CN" altLang="en-US" sz="2000" dirty="0"/>
              <a:t>的映射</a:t>
            </a:r>
          </a:p>
          <a:p>
            <a:pPr lvl="1">
              <a:lnSpc>
                <a:spcPct val="120000"/>
              </a:lnSpc>
              <a:spcBef>
                <a:spcPts val="600"/>
              </a:spcBef>
            </a:pPr>
            <a:r>
              <a:rPr lang="zh-CN" altLang="en-US" sz="1800" dirty="0"/>
              <a:t>把访问的局部主存区域取到</a:t>
            </a:r>
            <a:r>
              <a:rPr lang="en-US" altLang="zh-CN" sz="1800" dirty="0"/>
              <a:t>Cache</a:t>
            </a:r>
            <a:r>
              <a:rPr lang="zh-CN" altLang="en-US" sz="1800" dirty="0"/>
              <a:t>中时，该放到</a:t>
            </a:r>
            <a:r>
              <a:rPr lang="en-US" altLang="zh-CN" sz="1800" dirty="0"/>
              <a:t>Cache</a:t>
            </a:r>
            <a:r>
              <a:rPr lang="zh-CN" altLang="en-US" sz="1800" dirty="0"/>
              <a:t>的何处？</a:t>
            </a:r>
          </a:p>
          <a:p>
            <a:pPr lvl="1">
              <a:lnSpc>
                <a:spcPct val="120000"/>
              </a:lnSpc>
              <a:spcBef>
                <a:spcPts val="600"/>
              </a:spcBef>
            </a:pPr>
            <a:r>
              <a:rPr lang="en-US" altLang="zh-CN" sz="1800" dirty="0"/>
              <a:t> Cache</a:t>
            </a:r>
            <a:r>
              <a:rPr lang="zh-CN" altLang="en-US" sz="1800" dirty="0"/>
              <a:t>的块比主存块少，多个主存块映射到一个</a:t>
            </a:r>
            <a:r>
              <a:rPr lang="en-US" altLang="zh-CN" sz="1800" dirty="0"/>
              <a:t>Cache</a:t>
            </a:r>
            <a:r>
              <a:rPr lang="zh-CN" altLang="en-US" sz="1800" dirty="0"/>
              <a:t>块中</a:t>
            </a:r>
            <a:endParaRPr lang="en-US" altLang="zh-CN" sz="1800" dirty="0"/>
          </a:p>
          <a:p>
            <a:pPr>
              <a:lnSpc>
                <a:spcPct val="120000"/>
              </a:lnSpc>
              <a:spcBef>
                <a:spcPts val="600"/>
              </a:spcBef>
            </a:pPr>
            <a:r>
              <a:rPr lang="zh-CN" altLang="en-US" sz="2000" dirty="0"/>
              <a:t>如何进行映射</a:t>
            </a:r>
          </a:p>
          <a:p>
            <a:pPr lvl="1">
              <a:lnSpc>
                <a:spcPct val="120000"/>
              </a:lnSpc>
              <a:spcBef>
                <a:spcPts val="600"/>
              </a:spcBef>
            </a:pPr>
            <a:r>
              <a:rPr lang="zh-CN" altLang="en-US" sz="1800" dirty="0"/>
              <a:t>把主存划分成大小相等的主存块（</a:t>
            </a:r>
            <a:r>
              <a:rPr lang="en-US" altLang="zh-CN" sz="1800" dirty="0"/>
              <a:t>Block</a:t>
            </a:r>
            <a:r>
              <a:rPr lang="zh-CN" altLang="en-US" sz="1800" dirty="0"/>
              <a:t>）</a:t>
            </a:r>
          </a:p>
          <a:p>
            <a:pPr lvl="1">
              <a:lnSpc>
                <a:spcPct val="120000"/>
              </a:lnSpc>
              <a:spcBef>
                <a:spcPts val="600"/>
              </a:spcBef>
            </a:pPr>
            <a:r>
              <a:rPr lang="en-US" altLang="zh-CN" sz="1800" dirty="0"/>
              <a:t>Cache</a:t>
            </a:r>
            <a:r>
              <a:rPr lang="zh-CN" altLang="en-US" sz="1800" dirty="0"/>
              <a:t>中存放一个主存块的对应单位称为槽（</a:t>
            </a:r>
            <a:r>
              <a:rPr lang="en-US" altLang="zh-CN" sz="1800" dirty="0"/>
              <a:t>Slot</a:t>
            </a:r>
            <a:r>
              <a:rPr lang="zh-CN" altLang="en-US" sz="1800" dirty="0"/>
              <a:t>）或行（</a:t>
            </a:r>
            <a:r>
              <a:rPr lang="en-US" altLang="zh-CN" sz="1800" dirty="0"/>
              <a:t>line</a:t>
            </a:r>
            <a:r>
              <a:rPr lang="zh-CN" altLang="en-US" sz="1800" dirty="0"/>
              <a:t>）或项（</a:t>
            </a:r>
            <a:r>
              <a:rPr lang="en-US" altLang="zh-CN" sz="1800" dirty="0"/>
              <a:t>Entry</a:t>
            </a:r>
            <a:r>
              <a:rPr lang="zh-CN" altLang="en-US" sz="1800" dirty="0"/>
              <a:t>）或块（</a:t>
            </a:r>
            <a:r>
              <a:rPr lang="en-US" altLang="zh-CN" sz="1800" dirty="0"/>
              <a:t>Block</a:t>
            </a:r>
            <a:r>
              <a:rPr lang="zh-CN" altLang="en-US" sz="1800" dirty="0"/>
              <a:t>）</a:t>
            </a:r>
          </a:p>
          <a:p>
            <a:pPr lvl="1">
              <a:lnSpc>
                <a:spcPct val="120000"/>
              </a:lnSpc>
              <a:spcBef>
                <a:spcPts val="600"/>
              </a:spcBef>
            </a:pPr>
            <a:r>
              <a:rPr lang="en-US" altLang="zh-CN" sz="1800" dirty="0"/>
              <a:t> </a:t>
            </a:r>
            <a:r>
              <a:rPr lang="zh-CN" altLang="en-US" sz="1800" dirty="0"/>
              <a:t>将主存块（有</a:t>
            </a:r>
            <a:r>
              <a:rPr lang="en-US" altLang="zh-CN" sz="1800" dirty="0"/>
              <a:t>m</a:t>
            </a:r>
            <a:r>
              <a:rPr lang="zh-CN" altLang="en-US" sz="1800" dirty="0"/>
              <a:t>个</a:t>
            </a:r>
            <a:r>
              <a:rPr lang="en-US" altLang="zh-CN" sz="1800" dirty="0"/>
              <a:t>block</a:t>
            </a:r>
            <a:r>
              <a:rPr lang="zh-CN" altLang="en-US" sz="1800" dirty="0"/>
              <a:t>）和</a:t>
            </a:r>
            <a:r>
              <a:rPr lang="en-US" altLang="zh-CN" sz="1800" dirty="0"/>
              <a:t>Cache</a:t>
            </a:r>
            <a:r>
              <a:rPr lang="zh-CN" altLang="en-US" sz="1800" dirty="0"/>
              <a:t>块按照以下三种方式进行映射</a:t>
            </a:r>
            <a:r>
              <a:rPr lang="en-US" altLang="zh-CN" sz="1800" dirty="0"/>
              <a:t>(</a:t>
            </a:r>
            <a:r>
              <a:rPr lang="zh-CN" altLang="en-US" sz="1800" dirty="0"/>
              <a:t>假定</a:t>
            </a:r>
            <a:r>
              <a:rPr lang="en-US" altLang="zh-CN" sz="1800" dirty="0"/>
              <a:t>Cache</a:t>
            </a:r>
            <a:r>
              <a:rPr lang="zh-CN" altLang="en-US" sz="1800" dirty="0"/>
              <a:t>有</a:t>
            </a:r>
            <a:r>
              <a:rPr lang="en-US" altLang="zh-CN" sz="1800" dirty="0"/>
              <a:t>n</a:t>
            </a:r>
            <a:r>
              <a:rPr lang="zh-CN" altLang="en-US" sz="1800" dirty="0"/>
              <a:t>个</a:t>
            </a:r>
            <a:r>
              <a:rPr lang="en-US" altLang="zh-CN" sz="1800" dirty="0"/>
              <a:t>block)</a:t>
            </a:r>
            <a:endParaRPr lang="zh-CN" altLang="en-US" sz="1800" dirty="0"/>
          </a:p>
          <a:p>
            <a:pPr lvl="2">
              <a:lnSpc>
                <a:spcPct val="120000"/>
              </a:lnSpc>
              <a:spcBef>
                <a:spcPts val="600"/>
              </a:spcBef>
            </a:pPr>
            <a:r>
              <a:rPr lang="zh-CN" altLang="en-US" b="0" dirty="0"/>
              <a:t>全相联（</a:t>
            </a:r>
            <a:r>
              <a:rPr lang="en-US" altLang="zh-CN" b="0" dirty="0"/>
              <a:t>Full Associate</a:t>
            </a:r>
            <a:r>
              <a:rPr lang="zh-CN" altLang="en-US" b="0" dirty="0"/>
              <a:t>）：每个主存块映射到</a:t>
            </a:r>
            <a:r>
              <a:rPr lang="en-US" altLang="zh-CN" b="0" dirty="0"/>
              <a:t>Cache</a:t>
            </a:r>
            <a:r>
              <a:rPr lang="zh-CN" altLang="en-US" b="0" dirty="0"/>
              <a:t>的任意块中</a:t>
            </a:r>
            <a:endParaRPr lang="en-US" altLang="zh-CN" b="0" dirty="0"/>
          </a:p>
          <a:p>
            <a:pPr marL="858837" lvl="2" indent="0">
              <a:lnSpc>
                <a:spcPct val="120000"/>
              </a:lnSpc>
              <a:spcBef>
                <a:spcPts val="600"/>
              </a:spcBef>
              <a:buNone/>
            </a:pPr>
            <a:r>
              <a:rPr lang="en-US" altLang="zh-CN" b="0" dirty="0"/>
              <a:t>    </a:t>
            </a:r>
            <a:r>
              <a:rPr lang="zh-CN" altLang="en-US" b="0" dirty="0"/>
              <a:t>多对多映射 </a:t>
            </a:r>
            <a:r>
              <a:rPr lang="en-US" altLang="zh-CN" b="0" dirty="0"/>
              <a:t>m&lt;-&gt;n</a:t>
            </a:r>
            <a:endParaRPr lang="zh-CN" altLang="en-US" b="0" dirty="0"/>
          </a:p>
          <a:p>
            <a:pPr lvl="2">
              <a:lnSpc>
                <a:spcPct val="120000"/>
              </a:lnSpc>
              <a:spcBef>
                <a:spcPts val="600"/>
              </a:spcBef>
            </a:pPr>
            <a:r>
              <a:rPr lang="zh-CN" altLang="en-US" b="0" dirty="0"/>
              <a:t>组相联（</a:t>
            </a:r>
            <a:r>
              <a:rPr lang="en-US" altLang="zh-CN" b="0" dirty="0"/>
              <a:t>Set Associate</a:t>
            </a:r>
            <a:r>
              <a:rPr lang="zh-CN" altLang="en-US" b="0" dirty="0"/>
              <a:t>）：每个主存块映射到</a:t>
            </a:r>
            <a:r>
              <a:rPr lang="en-US" altLang="zh-CN" b="0" dirty="0"/>
              <a:t>Cache</a:t>
            </a:r>
            <a:r>
              <a:rPr lang="zh-CN" altLang="en-US" b="0" dirty="0"/>
              <a:t>的固定组中的任意块中</a:t>
            </a:r>
            <a:r>
              <a:rPr lang="en-US" altLang="zh-CN" b="0" dirty="0"/>
              <a:t>: </a:t>
            </a:r>
            <a:r>
              <a:rPr lang="zh-CN" altLang="en-US" b="0" dirty="0"/>
              <a:t>主存中的块和</a:t>
            </a:r>
            <a:r>
              <a:rPr lang="en-US" altLang="zh-CN" b="0" dirty="0"/>
              <a:t>cache</a:t>
            </a:r>
            <a:r>
              <a:rPr lang="zh-CN" altLang="en-US" b="0" dirty="0"/>
              <a:t>中的块分成</a:t>
            </a:r>
            <a:r>
              <a:rPr lang="en-US" altLang="zh-CN" b="0" dirty="0"/>
              <a:t>k</a:t>
            </a:r>
            <a:r>
              <a:rPr lang="zh-CN" altLang="en-US" b="0" dirty="0"/>
              <a:t>组，对应组中的块多对多映射</a:t>
            </a:r>
          </a:p>
          <a:p>
            <a:pPr lvl="2">
              <a:lnSpc>
                <a:spcPct val="120000"/>
              </a:lnSpc>
              <a:spcBef>
                <a:spcPts val="600"/>
              </a:spcBef>
            </a:pPr>
            <a:r>
              <a:rPr lang="zh-CN" altLang="en-US" b="0" dirty="0"/>
              <a:t>直接（</a:t>
            </a:r>
            <a:r>
              <a:rPr lang="en-US" altLang="zh-CN" b="0" dirty="0"/>
              <a:t>Direct</a:t>
            </a:r>
            <a:r>
              <a:rPr lang="zh-CN" altLang="en-US" b="0" dirty="0"/>
              <a:t>）：每个主存块映射到</a:t>
            </a:r>
            <a:r>
              <a:rPr lang="en-US" altLang="zh-CN" b="0" dirty="0"/>
              <a:t>Cache</a:t>
            </a:r>
            <a:r>
              <a:rPr lang="zh-CN" altLang="en-US" b="0" dirty="0"/>
              <a:t>的固定块中：主存中的块和</a:t>
            </a:r>
            <a:r>
              <a:rPr lang="en-US" altLang="zh-CN" b="0" dirty="0"/>
              <a:t>cache</a:t>
            </a:r>
            <a:r>
              <a:rPr lang="zh-CN" altLang="en-US" b="0" dirty="0"/>
              <a:t>中的块分成</a:t>
            </a:r>
            <a:r>
              <a:rPr lang="en-US" altLang="zh-CN" b="0" dirty="0"/>
              <a:t>n</a:t>
            </a:r>
            <a:r>
              <a:rPr lang="zh-CN" altLang="en-US" b="0" dirty="0"/>
              <a:t>组， </a:t>
            </a:r>
            <a:r>
              <a:rPr lang="en-US" altLang="zh-CN" b="0" dirty="0"/>
              <a:t>1</a:t>
            </a:r>
            <a:r>
              <a:rPr lang="zh-CN" altLang="en-US" b="0" dirty="0"/>
              <a:t>对多映射</a:t>
            </a:r>
          </a:p>
        </p:txBody>
      </p:sp>
      <p:cxnSp>
        <p:nvCxnSpPr>
          <p:cNvPr id="5" name="直接箭头连接符 4"/>
          <p:cNvCxnSpPr/>
          <p:nvPr/>
        </p:nvCxnSpPr>
        <p:spPr bwMode="auto">
          <a:xfrm>
            <a:off x="1127446" y="4005858"/>
            <a:ext cx="0" cy="1368152"/>
          </a:xfrm>
          <a:prstGeom prst="straightConnector1">
            <a:avLst/>
          </a:prstGeom>
          <a:noFill/>
          <a:ln w="12700" cap="flat" cmpd="sng" algn="ctr">
            <a:solidFill>
              <a:schemeClr val="tx1"/>
            </a:solidFill>
            <a:prstDash val="solid"/>
            <a:round/>
            <a:headEnd type="none" w="med" len="med"/>
            <a:tailEnd type="arrow"/>
          </a:ln>
          <a:effectLst/>
        </p:spPr>
      </p:cxnSp>
      <p:sp>
        <p:nvSpPr>
          <p:cNvPr id="6" name="TextBox 5"/>
          <p:cNvSpPr txBox="1"/>
          <p:nvPr/>
        </p:nvSpPr>
        <p:spPr>
          <a:xfrm>
            <a:off x="296451" y="3861048"/>
            <a:ext cx="830997" cy="1872208"/>
          </a:xfrm>
          <a:prstGeom prst="rect">
            <a:avLst/>
          </a:prstGeom>
          <a:noFill/>
        </p:spPr>
        <p:txBody>
          <a:bodyPr vert="eaVert" wrap="square" rtlCol="0">
            <a:spAutoFit/>
          </a:bodyPr>
          <a:lstStyle/>
          <a:p>
            <a:pPr>
              <a:buNone/>
            </a:pPr>
            <a:r>
              <a:rPr lang="zh-CN" altLang="en-US" sz="2000" b="1" dirty="0">
                <a:solidFill>
                  <a:srgbClr val="FF0000"/>
                </a:solidFill>
              </a:rPr>
              <a:t>组渐变小，</a:t>
            </a:r>
            <a:endParaRPr lang="en-US" altLang="zh-CN" sz="2000" b="1" dirty="0">
              <a:solidFill>
                <a:srgbClr val="FF0000"/>
              </a:solidFill>
            </a:endParaRPr>
          </a:p>
          <a:p>
            <a:pPr>
              <a:buNone/>
            </a:pPr>
            <a:r>
              <a:rPr lang="zh-CN" altLang="en-US" sz="2000" b="1" dirty="0">
                <a:solidFill>
                  <a:srgbClr val="FF0000"/>
                </a:solidFill>
              </a:rPr>
              <a:t>组数变大 </a:t>
            </a:r>
            <a:r>
              <a:rPr lang="en-US" altLang="zh-CN" sz="2000" b="1" dirty="0">
                <a:solidFill>
                  <a:srgbClr val="FF0000"/>
                </a:solidFill>
              </a:rPr>
              <a:t>1--&gt;n</a:t>
            </a:r>
            <a:endParaRPr lang="zh-CN" altLang="en-US" sz="2000" b="1" dirty="0">
              <a:solidFill>
                <a:srgbClr val="FF0000"/>
              </a:solidFill>
            </a:endParaRPr>
          </a:p>
        </p:txBody>
      </p:sp>
    </p:spTree>
    <p:extLst>
      <p:ext uri="{BB962C8B-B14F-4D97-AF65-F5344CB8AC3E}">
        <p14:creationId xmlns:p14="http://schemas.microsoft.com/office/powerpoint/2010/main" val="423814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762001" y="260648"/>
            <a:ext cx="10763251"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p>
        </p:txBody>
      </p:sp>
      <p:sp>
        <p:nvSpPr>
          <p:cNvPr id="284675" name="Rectangle 3"/>
          <p:cNvSpPr>
            <a:spLocks noGrp="1" noChangeArrowheads="1"/>
          </p:cNvSpPr>
          <p:nvPr>
            <p:ph type="body" idx="1"/>
          </p:nvPr>
        </p:nvSpPr>
        <p:spPr>
          <a:xfrm>
            <a:off x="571500" y="836712"/>
            <a:ext cx="10972800" cy="1567160"/>
          </a:xfrm>
        </p:spPr>
        <p:txBody>
          <a:bodyPr/>
          <a:lstStyle/>
          <a:p>
            <a:pPr>
              <a:lnSpc>
                <a:spcPct val="120000"/>
              </a:lnSpc>
              <a:spcBef>
                <a:spcPct val="0"/>
              </a:spcBef>
            </a:pPr>
            <a:r>
              <a:rPr lang="zh-CN" altLang="en-US" sz="2400" dirty="0">
                <a:latin typeface="Times New Roman" pitchFamily="18" charset="0"/>
                <a:ea typeface="宋体" pitchFamily="2" charset="-122"/>
                <a:cs typeface="Times New Roman" pitchFamily="18" charset="0"/>
              </a:rPr>
              <a:t>全相联（</a:t>
            </a:r>
            <a:r>
              <a:rPr lang="en-US" altLang="zh-CN" sz="2400" dirty="0">
                <a:latin typeface="Times New Roman" pitchFamily="18" charset="0"/>
                <a:ea typeface="宋体" pitchFamily="2" charset="-122"/>
                <a:cs typeface="Times New Roman" pitchFamily="18" charset="0"/>
              </a:rPr>
              <a:t>Full Associative）</a:t>
            </a:r>
          </a:p>
          <a:p>
            <a:pPr lvl="1">
              <a:lnSpc>
                <a:spcPct val="120000"/>
              </a:lnSpc>
              <a:spcBef>
                <a:spcPct val="0"/>
              </a:spcBef>
            </a:pPr>
            <a:r>
              <a:rPr lang="zh-CN" altLang="en-US" sz="2000" dirty="0">
                <a:latin typeface="Times New Roman" pitchFamily="18" charset="0"/>
                <a:ea typeface="宋体" pitchFamily="2" charset="-122"/>
                <a:cs typeface="Times New Roman" pitchFamily="18" charset="0"/>
              </a:rPr>
              <a:t>主存分为若干</a:t>
            </a:r>
            <a:r>
              <a:rPr lang="en-US" altLang="zh-CN" sz="2000" dirty="0" err="1">
                <a:latin typeface="Times New Roman" pitchFamily="18" charset="0"/>
                <a:ea typeface="宋体" pitchFamily="2" charset="-122"/>
                <a:cs typeface="Times New Roman" pitchFamily="18" charset="0"/>
              </a:rPr>
              <a:t>Block，Cache</a:t>
            </a:r>
            <a:r>
              <a:rPr lang="zh-CN" altLang="en-US" sz="2000" dirty="0">
                <a:latin typeface="Times New Roman" pitchFamily="18" charset="0"/>
                <a:ea typeface="宋体" pitchFamily="2" charset="-122"/>
                <a:cs typeface="Times New Roman" pitchFamily="18" charset="0"/>
              </a:rPr>
              <a:t>按同样大小分成若干</a:t>
            </a:r>
            <a:r>
              <a:rPr lang="en-US" altLang="zh-CN" sz="2000" dirty="0" err="1">
                <a:latin typeface="Times New Roman" pitchFamily="18" charset="0"/>
                <a:ea typeface="宋体" pitchFamily="2" charset="-122"/>
                <a:cs typeface="Times New Roman" pitchFamily="18" charset="0"/>
              </a:rPr>
              <a:t>Block，Cache</a:t>
            </a:r>
            <a:r>
              <a:rPr lang="zh-CN" altLang="en-US" sz="2000" dirty="0">
                <a:latin typeface="Times New Roman" pitchFamily="18" charset="0"/>
                <a:ea typeface="宋体" pitchFamily="2" charset="-122"/>
                <a:cs typeface="Times New Roman" pitchFamily="18" charset="0"/>
              </a:rPr>
              <a:t>中的</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数目显然比主存的</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数少得多。</a:t>
            </a:r>
          </a:p>
          <a:p>
            <a:pPr lvl="1">
              <a:lnSpc>
                <a:spcPct val="120000"/>
              </a:lnSpc>
              <a:spcBef>
                <a:spcPct val="0"/>
              </a:spcBef>
            </a:pPr>
            <a:r>
              <a:rPr lang="zh-CN" altLang="en-US" sz="2000" dirty="0">
                <a:latin typeface="Times New Roman" pitchFamily="18" charset="0"/>
                <a:ea typeface="宋体" pitchFamily="2" charset="-122"/>
                <a:cs typeface="Times New Roman" pitchFamily="18" charset="0"/>
              </a:rPr>
              <a:t>主存中的某一</a:t>
            </a:r>
            <a:r>
              <a:rPr lang="en-US" altLang="zh-CN" sz="2000" dirty="0">
                <a:latin typeface="Times New Roman" pitchFamily="18" charset="0"/>
                <a:ea typeface="宋体" pitchFamily="2" charset="-122"/>
                <a:cs typeface="Times New Roman" pitchFamily="18" charset="0"/>
              </a:rPr>
              <a:t>Block</a:t>
            </a:r>
            <a:r>
              <a:rPr lang="zh-CN" altLang="en-US" sz="2000" dirty="0">
                <a:latin typeface="Times New Roman" pitchFamily="18" charset="0"/>
                <a:ea typeface="宋体" pitchFamily="2" charset="-122"/>
                <a:cs typeface="Times New Roman" pitchFamily="18" charset="0"/>
              </a:rPr>
              <a:t>可以映射到</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中的任意一</a:t>
            </a:r>
            <a:r>
              <a:rPr lang="en-US" altLang="zh-CN" sz="2000" dirty="0" err="1">
                <a:latin typeface="Times New Roman" pitchFamily="18" charset="0"/>
                <a:ea typeface="宋体" pitchFamily="2" charset="-122"/>
                <a:cs typeface="Times New Roman" pitchFamily="18" charset="0"/>
              </a:rPr>
              <a:t>Blcok</a:t>
            </a:r>
            <a:r>
              <a:rPr lang="en-US" altLang="zh-CN" sz="2000" dirty="0">
                <a:latin typeface="Times New Roman" pitchFamily="18" charset="0"/>
                <a:ea typeface="宋体" pitchFamily="2" charset="-122"/>
                <a:cs typeface="Times New Roman" pitchFamily="18" charset="0"/>
              </a:rPr>
              <a:t>。</a:t>
            </a:r>
            <a:endParaRPr lang="zh-CN" altLang="en-US" sz="2000" dirty="0">
              <a:latin typeface="Times New Roman" pitchFamily="18" charset="0"/>
              <a:ea typeface="宋体" pitchFamily="2" charset="-122"/>
              <a:cs typeface="Times New Roman" pitchFamily="18" charset="0"/>
            </a:endParaRPr>
          </a:p>
        </p:txBody>
      </p:sp>
      <p:graphicFrame>
        <p:nvGraphicFramePr>
          <p:cNvPr id="284677" name="Object 5"/>
          <p:cNvGraphicFramePr>
            <a:graphicFrameLocks noChangeAspect="1"/>
          </p:cNvGraphicFramePr>
          <p:nvPr>
            <p:extLst>
              <p:ext uri="{D42A27DB-BD31-4B8C-83A1-F6EECF244321}">
                <p14:modId xmlns:p14="http://schemas.microsoft.com/office/powerpoint/2010/main" val="3173035262"/>
              </p:ext>
            </p:extLst>
          </p:nvPr>
        </p:nvGraphicFramePr>
        <p:xfrm>
          <a:off x="3071664" y="2574996"/>
          <a:ext cx="5914485" cy="4166372"/>
        </p:xfrm>
        <a:graphic>
          <a:graphicData uri="http://schemas.openxmlformats.org/presentationml/2006/ole">
            <mc:AlternateContent xmlns:mc="http://schemas.openxmlformats.org/markup-compatibility/2006">
              <mc:Choice xmlns:v="urn:schemas-microsoft-com:vml" Requires="v">
                <p:oleObj spid="_x0000_s3153" name="Visio" r:id="rId3" imgW="2945226" imgH="3233102" progId="Visio.Drawing.11">
                  <p:embed/>
                </p:oleObj>
              </mc:Choice>
              <mc:Fallback>
                <p:oleObj name="Visio" r:id="rId3" imgW="2945226" imgH="32331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664" y="2574996"/>
                        <a:ext cx="5914485" cy="4166372"/>
                      </a:xfrm>
                      <a:prstGeom prst="rect">
                        <a:avLst/>
                      </a:prstGeom>
                      <a:solidFill>
                        <a:srgbClr val="FFFF49"/>
                      </a:solidFill>
                      <a:ln w="9525">
                        <a:solidFill>
                          <a:schemeClr val="accent1"/>
                        </a:solidFill>
                        <a:miter lim="800000"/>
                        <a:headEnd/>
                        <a:tailEnd/>
                      </a:ln>
                    </p:spPr>
                  </p:pic>
                </p:oleObj>
              </mc:Fallback>
            </mc:AlternateContent>
          </a:graphicData>
        </a:graphic>
      </p:graphicFrame>
      <p:sp>
        <p:nvSpPr>
          <p:cNvPr id="5" name="TextBox 4"/>
          <p:cNvSpPr txBox="1"/>
          <p:nvPr/>
        </p:nvSpPr>
        <p:spPr>
          <a:xfrm>
            <a:off x="9912424" y="1826240"/>
            <a:ext cx="2016224" cy="738664"/>
          </a:xfrm>
          <a:prstGeom prst="rect">
            <a:avLst/>
          </a:prstGeom>
          <a:noFill/>
        </p:spPr>
        <p:txBody>
          <a:bodyPr wrap="square" rtlCol="0">
            <a:spAutoFit/>
          </a:bodyPr>
          <a:lstStyle/>
          <a:p>
            <a:pPr>
              <a:buNone/>
            </a:pPr>
            <a:r>
              <a:rPr lang="zh-CN" altLang="en-US" sz="2000" dirty="0">
                <a:solidFill>
                  <a:srgbClr val="FF0000"/>
                </a:solidFill>
              </a:rPr>
              <a:t>多对多映射：</a:t>
            </a:r>
            <a:endParaRPr lang="en-US" altLang="zh-CN" sz="2000" dirty="0">
              <a:solidFill>
                <a:srgbClr val="FF0000"/>
              </a:solidFill>
            </a:endParaRPr>
          </a:p>
          <a:p>
            <a:pPr>
              <a:buNone/>
            </a:pPr>
            <a:r>
              <a:rPr lang="en-US" altLang="zh-CN" sz="2000" dirty="0">
                <a:solidFill>
                  <a:srgbClr val="FF0000"/>
                </a:solidFill>
              </a:rPr>
              <a:t>N&lt;-- --&gt;M</a:t>
            </a:r>
            <a:endParaRPr lang="zh-CN" altLang="en-US" sz="2000" dirty="0">
              <a:solidFill>
                <a:srgbClr val="FF0000"/>
              </a:solidFill>
            </a:endParaRPr>
          </a:p>
        </p:txBody>
      </p:sp>
    </p:spTree>
    <p:extLst>
      <p:ext uri="{BB962C8B-B14F-4D97-AF65-F5344CB8AC3E}">
        <p14:creationId xmlns:p14="http://schemas.microsoft.com/office/powerpoint/2010/main" val="23485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677"/>
                                        </p:tgtEl>
                                        <p:attrNameLst>
                                          <p:attrName>style.visibility</p:attrName>
                                        </p:attrNameLst>
                                      </p:cBhvr>
                                      <p:to>
                                        <p:strVal val="visible"/>
                                      </p:to>
                                    </p:set>
                                    <p:anim calcmode="lin" valueType="num">
                                      <p:cBhvr additive="base">
                                        <p:cTn id="7" dur="500" fill="hold"/>
                                        <p:tgtEl>
                                          <p:spTgt spid="284677"/>
                                        </p:tgtEl>
                                        <p:attrNameLst>
                                          <p:attrName>ppt_x</p:attrName>
                                        </p:attrNameLst>
                                      </p:cBhvr>
                                      <p:tavLst>
                                        <p:tav tm="0">
                                          <p:val>
                                            <p:strVal val="0-#ppt_w/2"/>
                                          </p:val>
                                        </p:tav>
                                        <p:tav tm="100000">
                                          <p:val>
                                            <p:strVal val="#ppt_x"/>
                                          </p:val>
                                        </p:tav>
                                      </p:tavLst>
                                    </p:anim>
                                    <p:anim calcmode="lin" valueType="num">
                                      <p:cBhvr additive="base">
                                        <p:cTn id="8" dur="500" fill="hold"/>
                                        <p:tgtEl>
                                          <p:spTgt spid="2846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a:xfrm>
            <a:off x="812800" y="857253"/>
            <a:ext cx="10972800" cy="1528624"/>
          </a:xfrm>
        </p:spPr>
        <p:txBody>
          <a:bodyPr/>
          <a:lstStyle/>
          <a:p>
            <a:pPr>
              <a:lnSpc>
                <a:spcPct val="150000"/>
              </a:lnSpc>
            </a:pPr>
            <a:r>
              <a:rPr lang="zh-CN" altLang="en-US" sz="2400" dirty="0">
                <a:ea typeface="宋体" pitchFamily="2" charset="-122"/>
              </a:rPr>
              <a:t>全相联映射的地址</a:t>
            </a:r>
            <a:endParaRPr lang="en-US" altLang="zh-CN" sz="3200" dirty="0">
              <a:ea typeface="宋体" pitchFamily="2" charset="-122"/>
            </a:endParaRPr>
          </a:p>
          <a:p>
            <a:pPr lvl="1">
              <a:lnSpc>
                <a:spcPct val="150000"/>
              </a:lnSpc>
            </a:pPr>
            <a:r>
              <a:rPr lang="zh-CN" altLang="en-US" sz="2000" dirty="0">
                <a:ea typeface="宋体" pitchFamily="2" charset="-122"/>
              </a:rPr>
              <a:t>主存的地址格式：</a:t>
            </a:r>
            <a:endParaRPr lang="en-US" altLang="zh-CN" sz="2000" dirty="0">
              <a:ea typeface="宋体" pitchFamily="2" charset="-122"/>
            </a:endParaRPr>
          </a:p>
          <a:p>
            <a:pPr lvl="1">
              <a:lnSpc>
                <a:spcPct val="150000"/>
              </a:lnSpc>
            </a:pPr>
            <a:r>
              <a:rPr lang="en-US" altLang="zh-CN" sz="2000" dirty="0">
                <a:ea typeface="宋体" pitchFamily="2" charset="-122"/>
              </a:rPr>
              <a:t>Cache</a:t>
            </a:r>
            <a:r>
              <a:rPr lang="zh-CN" altLang="en-US" sz="2000" dirty="0">
                <a:ea typeface="宋体" pitchFamily="2" charset="-122"/>
              </a:rPr>
              <a:t>的</a:t>
            </a:r>
            <a:r>
              <a:rPr lang="en-US" altLang="zh-CN" sz="2000" dirty="0">
                <a:ea typeface="宋体" pitchFamily="2" charset="-122"/>
              </a:rPr>
              <a:t>Tag</a:t>
            </a:r>
            <a:r>
              <a:rPr lang="zh-CN" altLang="en-US" sz="2000" dirty="0">
                <a:ea typeface="宋体" pitchFamily="2" charset="-122"/>
              </a:rPr>
              <a:t>内容：主存中与该</a:t>
            </a:r>
            <a:r>
              <a:rPr lang="en-US" altLang="zh-CN" sz="2000" dirty="0">
                <a:ea typeface="宋体" pitchFamily="2" charset="-122"/>
              </a:rPr>
              <a:t>Cache</a:t>
            </a:r>
            <a:r>
              <a:rPr lang="zh-CN" altLang="en-US" sz="2000" dirty="0">
                <a:ea typeface="宋体" pitchFamily="2" charset="-122"/>
              </a:rPr>
              <a:t>数据块对应的数据块的块地址。</a:t>
            </a:r>
            <a:endParaRPr lang="en-US" altLang="zh-CN" sz="2000" dirty="0">
              <a:ea typeface="宋体" pitchFamily="2" charset="-122"/>
            </a:endParaRPr>
          </a:p>
        </p:txBody>
      </p:sp>
      <p:grpSp>
        <p:nvGrpSpPr>
          <p:cNvPr id="2" name="Group 4"/>
          <p:cNvGrpSpPr>
            <a:grpSpLocks/>
          </p:cNvGrpSpPr>
          <p:nvPr/>
        </p:nvGrpSpPr>
        <p:grpSpPr bwMode="auto">
          <a:xfrm>
            <a:off x="3647728" y="1463824"/>
            <a:ext cx="4876800" cy="381000"/>
            <a:chOff x="2064" y="672"/>
            <a:chExt cx="2304" cy="240"/>
          </a:xfrm>
        </p:grpSpPr>
        <p:sp>
          <p:nvSpPr>
            <p:cNvPr id="31751" name="Rectangle 5"/>
            <p:cNvSpPr>
              <a:spLocks noChangeArrowheads="1"/>
            </p:cNvSpPr>
            <p:nvPr/>
          </p:nvSpPr>
          <p:spPr bwMode="auto">
            <a:xfrm>
              <a:off x="2064" y="672"/>
              <a:ext cx="1440" cy="240"/>
            </a:xfrm>
            <a:prstGeom prst="rect">
              <a:avLst/>
            </a:prstGeom>
            <a:noFill/>
            <a:ln w="12700">
              <a:solidFill>
                <a:schemeClr val="tx1"/>
              </a:solidFill>
              <a:miter lim="800000"/>
              <a:headEnd/>
              <a:tailEnd/>
            </a:ln>
          </p:spPr>
          <p:txBody>
            <a:bodyPr wrap="none" anchor="ctr"/>
            <a:lstStyle/>
            <a:p>
              <a:pPr algn="ctr" eaLnBrk="0" hangingPunct="0">
                <a:buNone/>
              </a:pPr>
              <a:r>
                <a:rPr lang="en-US" altLang="zh-CN" dirty="0">
                  <a:solidFill>
                    <a:srgbClr val="FF0000"/>
                  </a:solidFill>
                </a:rPr>
                <a:t>Block Number (tag)</a:t>
              </a:r>
            </a:p>
          </p:txBody>
        </p:sp>
        <p:sp>
          <p:nvSpPr>
            <p:cNvPr id="31752" name="Rectangle 6"/>
            <p:cNvSpPr>
              <a:spLocks noChangeArrowheads="1"/>
            </p:cNvSpPr>
            <p:nvPr/>
          </p:nvSpPr>
          <p:spPr bwMode="auto">
            <a:xfrm>
              <a:off x="3504" y="672"/>
              <a:ext cx="864" cy="240"/>
            </a:xfrm>
            <a:prstGeom prst="rect">
              <a:avLst/>
            </a:prstGeom>
            <a:noFill/>
            <a:ln w="12700">
              <a:solidFill>
                <a:schemeClr val="tx1"/>
              </a:solidFill>
              <a:miter lim="800000"/>
              <a:headEnd/>
              <a:tailEnd/>
            </a:ln>
          </p:spPr>
          <p:txBody>
            <a:bodyPr wrap="none" anchor="ctr"/>
            <a:lstStyle/>
            <a:p>
              <a:pPr algn="ctr" eaLnBrk="0" hangingPunct="0">
                <a:buNone/>
              </a:pPr>
              <a:r>
                <a:rPr lang="en-US" altLang="zh-CN" dirty="0">
                  <a:solidFill>
                    <a:srgbClr val="0000FF"/>
                  </a:solidFill>
                </a:rPr>
                <a:t>Offset</a:t>
              </a:r>
            </a:p>
          </p:txBody>
        </p:sp>
      </p:grpSp>
      <p:sp>
        <p:nvSpPr>
          <p:cNvPr id="290825" name="Rectangle 9"/>
          <p:cNvSpPr>
            <a:spLocks noChangeArrowheads="1"/>
          </p:cNvSpPr>
          <p:nvPr/>
        </p:nvSpPr>
        <p:spPr bwMode="auto">
          <a:xfrm>
            <a:off x="777181" y="2662753"/>
            <a:ext cx="10972800" cy="1867178"/>
          </a:xfrm>
          <a:prstGeom prst="rect">
            <a:avLst/>
          </a:prstGeom>
          <a:noFill/>
          <a:ln w="12700">
            <a:noFill/>
            <a:miter lim="800000"/>
            <a:headEnd/>
            <a:tailEnd/>
          </a:ln>
        </p:spPr>
        <p:txBody>
          <a:bodyPr lIns="63500" tIns="25400" rIns="63500" bIns="25400">
            <a:spAutoFit/>
          </a:bodyPr>
          <a:lstStyle/>
          <a:p>
            <a:pPr marL="284163" indent="-284163" eaLnBrk="0" hangingPunct="0">
              <a:lnSpc>
                <a:spcPct val="75000"/>
              </a:lnSpc>
              <a:spcBef>
                <a:spcPct val="65000"/>
              </a:spcBef>
              <a:buClr>
                <a:srgbClr val="FF0000"/>
              </a:buClr>
              <a:buSzPct val="100000"/>
              <a:buFont typeface="Wingdings" pitchFamily="2" charset="2"/>
              <a:buChar char="v"/>
            </a:pPr>
            <a:r>
              <a:rPr lang="zh-CN" altLang="en-US" sz="2400" b="1" dirty="0">
                <a:solidFill>
                  <a:schemeClr val="tx1"/>
                </a:solidFill>
              </a:rPr>
              <a:t>举例</a:t>
            </a:r>
            <a:endParaRPr lang="en-US" altLang="zh-CN" sz="24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主存容量16</a:t>
            </a:r>
            <a:r>
              <a:rPr lang="en-US" altLang="zh-CN" sz="2000" b="1" dirty="0">
                <a:solidFill>
                  <a:schemeClr val="tx1"/>
                </a:solidFill>
              </a:rPr>
              <a:t>M Bytes</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64K Bytes</a:t>
            </a:r>
            <a:r>
              <a:rPr lang="zh-CN" altLang="en-US" sz="2000" b="1" dirty="0">
                <a:solidFill>
                  <a:schemeClr val="tx1"/>
                </a:solidFill>
              </a:rPr>
              <a:t>，块大小</a:t>
            </a:r>
            <a:r>
              <a:rPr lang="en-US" altLang="zh-CN" sz="2000" b="1" dirty="0">
                <a:solidFill>
                  <a:schemeClr val="tx1"/>
                </a:solidFill>
              </a:rPr>
              <a:t>16</a:t>
            </a:r>
            <a:r>
              <a:rPr lang="zh-CN" altLang="en-US" sz="2000" b="1" dirty="0">
                <a:solidFill>
                  <a:schemeClr val="tx1"/>
                </a:solidFill>
              </a:rPr>
              <a:t>字节。</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分多少块？</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主存分多少块？</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Tag</a:t>
            </a:r>
            <a:r>
              <a:rPr lang="zh-CN" altLang="en-US" sz="2000" b="1" dirty="0">
                <a:solidFill>
                  <a:schemeClr val="tx1"/>
                </a:solidFill>
              </a:rPr>
              <a:t>需要多少位？</a:t>
            </a:r>
            <a:endParaRPr lang="en-US" altLang="zh-CN" sz="2000" b="1" dirty="0">
              <a:solidFill>
                <a:schemeClr val="tx1"/>
              </a:solidFill>
            </a:endParaRPr>
          </a:p>
        </p:txBody>
      </p:sp>
      <p:sp>
        <p:nvSpPr>
          <p:cNvPr id="290826" name="Rectangle 10"/>
          <p:cNvSpPr>
            <a:spLocks noChangeArrowheads="1"/>
          </p:cNvSpPr>
          <p:nvPr/>
        </p:nvSpPr>
        <p:spPr bwMode="auto">
          <a:xfrm>
            <a:off x="1363893" y="4725238"/>
            <a:ext cx="10204715" cy="1944122"/>
          </a:xfrm>
          <a:prstGeom prst="rect">
            <a:avLst/>
          </a:prstGeom>
          <a:noFill/>
          <a:ln w="12700">
            <a:noFill/>
            <a:miter lim="800000"/>
            <a:headEnd/>
            <a:tailEnd/>
          </a:ln>
        </p:spPr>
        <p:txBody>
          <a:bodyPr wrap="square" lIns="63500" tIns="25400" rIns="63500" bIns="25400">
            <a:spAutoFit/>
          </a:bodyPr>
          <a:lstStyle/>
          <a:p>
            <a:pPr eaLnBrk="0" hangingPunct="0">
              <a:lnSpc>
                <a:spcPct val="75000"/>
              </a:lnSpc>
              <a:spcBef>
                <a:spcPct val="65000"/>
              </a:spcBef>
              <a:buClr>
                <a:srgbClr val="FF0000"/>
              </a:buClr>
              <a:buSzPct val="100000"/>
              <a:buNone/>
            </a:pPr>
            <a:r>
              <a:rPr lang="zh-CN" altLang="en-US" sz="2400" b="1" dirty="0">
                <a:solidFill>
                  <a:schemeClr val="tx1"/>
                </a:solidFill>
              </a:rPr>
              <a:t>解：</a:t>
            </a: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块数：</a:t>
            </a:r>
            <a:r>
              <a:rPr lang="en-US" altLang="zh-CN" sz="2000" b="1" dirty="0">
                <a:solidFill>
                  <a:srgbClr val="FF0000"/>
                </a:solidFill>
              </a:rPr>
              <a:t>64K÷16 </a:t>
            </a:r>
            <a:r>
              <a:rPr lang="zh-CN" altLang="en-US" sz="2000" b="1" dirty="0">
                <a:solidFill>
                  <a:srgbClr val="FF0000"/>
                </a:solidFill>
              </a:rPr>
              <a:t>＝ </a:t>
            </a:r>
            <a:r>
              <a:rPr lang="en-US" altLang="zh-CN" sz="2400" b="1" dirty="0">
                <a:solidFill>
                  <a:srgbClr val="FF0000"/>
                </a:solidFill>
              </a:rPr>
              <a:t>2</a:t>
            </a:r>
            <a:r>
              <a:rPr lang="en-US" altLang="zh-CN" sz="2400" b="1" baseline="30000" dirty="0">
                <a:solidFill>
                  <a:srgbClr val="FF0000"/>
                </a:solidFill>
              </a:rPr>
              <a:t>12</a:t>
            </a:r>
            <a:r>
              <a:rPr lang="en-US" altLang="zh-CN" sz="2400" b="1" dirty="0">
                <a:solidFill>
                  <a:srgbClr val="FF0000"/>
                </a:solidFill>
              </a:rPr>
              <a:t> Blocks</a:t>
            </a:r>
            <a:endParaRPr lang="en-US" altLang="zh-CN" sz="2000" b="1" dirty="0">
              <a:solidFill>
                <a:srgbClr val="FF0000"/>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主存块数：</a:t>
            </a:r>
            <a:r>
              <a:rPr lang="en-US" altLang="zh-CN" sz="2000" b="1" dirty="0">
                <a:solidFill>
                  <a:srgbClr val="FF0000"/>
                </a:solidFill>
              </a:rPr>
              <a:t>16M÷16 = 2</a:t>
            </a:r>
            <a:r>
              <a:rPr lang="en-US" altLang="zh-CN" sz="2000" b="1" baseline="30000" dirty="0">
                <a:solidFill>
                  <a:srgbClr val="FF0000"/>
                </a:solidFill>
              </a:rPr>
              <a:t>20  </a:t>
            </a:r>
            <a:r>
              <a:rPr lang="en-US" altLang="zh-CN" sz="2000" b="1" dirty="0">
                <a:solidFill>
                  <a:srgbClr val="FF0000"/>
                </a:solidFill>
              </a:rPr>
              <a:t>Blocks</a:t>
            </a:r>
            <a:endParaRPr lang="zh-CN" altLang="en-US" sz="2000" b="1" dirty="0">
              <a:solidFill>
                <a:srgbClr val="FF0000"/>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主存地址：</a:t>
            </a:r>
            <a:r>
              <a:rPr lang="zh-CN" altLang="en-US" sz="2000" b="1" dirty="0">
                <a:solidFill>
                  <a:srgbClr val="FF0000"/>
                </a:solidFill>
              </a:rPr>
              <a:t>24</a:t>
            </a:r>
            <a:r>
              <a:rPr lang="zh-CN" altLang="en-US" sz="2000" b="1" dirty="0">
                <a:solidFill>
                  <a:schemeClr val="tx1"/>
                </a:solidFill>
              </a:rPr>
              <a:t>位，其中高</a:t>
            </a:r>
            <a:r>
              <a:rPr lang="zh-CN" altLang="en-US" sz="2000" b="1" dirty="0">
                <a:solidFill>
                  <a:srgbClr val="FF0000"/>
                </a:solidFill>
              </a:rPr>
              <a:t>2</a:t>
            </a:r>
            <a:r>
              <a:rPr lang="en-US" altLang="zh-CN" sz="2000" b="1" dirty="0">
                <a:solidFill>
                  <a:srgbClr val="FF0000"/>
                </a:solidFill>
              </a:rPr>
              <a:t>0</a:t>
            </a:r>
            <a:r>
              <a:rPr lang="zh-CN" altLang="en-US" sz="2000" b="1" dirty="0">
                <a:solidFill>
                  <a:schemeClr val="tx1"/>
                </a:solidFill>
              </a:rPr>
              <a:t>位为块地址（块数），低 </a:t>
            </a:r>
            <a:r>
              <a:rPr lang="en-US" altLang="zh-CN" sz="2000" b="1" dirty="0">
                <a:solidFill>
                  <a:srgbClr val="FF0000"/>
                </a:solidFill>
              </a:rPr>
              <a:t>4 </a:t>
            </a:r>
            <a:r>
              <a:rPr lang="zh-CN" altLang="en-US" sz="2000" b="1" dirty="0">
                <a:solidFill>
                  <a:schemeClr val="tx1"/>
                </a:solidFill>
              </a:rPr>
              <a:t>位为块内地址</a:t>
            </a: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 </a:t>
            </a:r>
            <a:r>
              <a:rPr lang="zh-CN" altLang="en-US" sz="2000" b="1" dirty="0">
                <a:solidFill>
                  <a:srgbClr val="FF0000"/>
                </a:solidFill>
              </a:rPr>
              <a:t>2</a:t>
            </a:r>
            <a:r>
              <a:rPr lang="en-US" altLang="zh-CN" sz="2000" b="1" dirty="0">
                <a:solidFill>
                  <a:srgbClr val="FF0000"/>
                </a:solidFill>
              </a:rPr>
              <a:t>0</a:t>
            </a:r>
            <a:r>
              <a:rPr lang="en-US" altLang="zh-CN" sz="2000" b="1" dirty="0">
                <a:solidFill>
                  <a:schemeClr val="tx1"/>
                </a:solidFill>
              </a:rPr>
              <a:t> </a:t>
            </a:r>
            <a:r>
              <a:rPr lang="zh-CN" altLang="en-US" sz="2000" b="1" dirty="0">
                <a:solidFill>
                  <a:schemeClr val="tx1"/>
                </a:solidFill>
              </a:rPr>
              <a:t>位。</a:t>
            </a:r>
          </a:p>
        </p:txBody>
      </p:sp>
      <p:sp>
        <p:nvSpPr>
          <p:cNvPr id="31750" name="标题 10"/>
          <p:cNvSpPr>
            <a:spLocks noGrp="1"/>
          </p:cNvSpPr>
          <p:nvPr>
            <p:ph type="title"/>
          </p:nvPr>
        </p:nvSpPr>
        <p:spPr>
          <a:xfrm>
            <a:off x="912286" y="260648"/>
            <a:ext cx="10612967"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p>
        </p:txBody>
      </p:sp>
    </p:spTree>
    <p:extLst>
      <p:ext uri="{BB962C8B-B14F-4D97-AF65-F5344CB8AC3E}">
        <p14:creationId xmlns:p14="http://schemas.microsoft.com/office/powerpoint/2010/main" val="32305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0825">
                                            <p:txEl>
                                              <p:pRg st="0" end="0"/>
                                            </p:txEl>
                                          </p:spTgt>
                                        </p:tgtEl>
                                        <p:attrNameLst>
                                          <p:attrName>style.visibility</p:attrName>
                                        </p:attrNameLst>
                                      </p:cBhvr>
                                      <p:to>
                                        <p:strVal val="visible"/>
                                      </p:to>
                                    </p:set>
                                    <p:anim calcmode="lin" valueType="num">
                                      <p:cBhvr additive="base">
                                        <p:cTn id="7" dur="500" fill="hold"/>
                                        <p:tgtEl>
                                          <p:spTgt spid="2908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082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0825">
                                            <p:txEl>
                                              <p:pRg st="1" end="1"/>
                                            </p:txEl>
                                          </p:spTgt>
                                        </p:tgtEl>
                                        <p:attrNameLst>
                                          <p:attrName>style.visibility</p:attrName>
                                        </p:attrNameLst>
                                      </p:cBhvr>
                                      <p:to>
                                        <p:strVal val="visible"/>
                                      </p:to>
                                    </p:set>
                                    <p:anim calcmode="lin" valueType="num">
                                      <p:cBhvr additive="base">
                                        <p:cTn id="11" dur="500" fill="hold"/>
                                        <p:tgtEl>
                                          <p:spTgt spid="29082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082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0825">
                                            <p:txEl>
                                              <p:pRg st="2" end="2"/>
                                            </p:txEl>
                                          </p:spTgt>
                                        </p:tgtEl>
                                        <p:attrNameLst>
                                          <p:attrName>style.visibility</p:attrName>
                                        </p:attrNameLst>
                                      </p:cBhvr>
                                      <p:to>
                                        <p:strVal val="visible"/>
                                      </p:to>
                                    </p:set>
                                    <p:anim calcmode="lin" valueType="num">
                                      <p:cBhvr additive="base">
                                        <p:cTn id="15" dur="500" fill="hold"/>
                                        <p:tgtEl>
                                          <p:spTgt spid="29082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082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0825">
                                            <p:txEl>
                                              <p:pRg st="3" end="3"/>
                                            </p:txEl>
                                          </p:spTgt>
                                        </p:tgtEl>
                                        <p:attrNameLst>
                                          <p:attrName>style.visibility</p:attrName>
                                        </p:attrNameLst>
                                      </p:cBhvr>
                                      <p:to>
                                        <p:strVal val="visible"/>
                                      </p:to>
                                    </p:set>
                                    <p:anim calcmode="lin" valueType="num">
                                      <p:cBhvr additive="base">
                                        <p:cTn id="19" dur="500" fill="hold"/>
                                        <p:tgtEl>
                                          <p:spTgt spid="29082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082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0825">
                                            <p:txEl>
                                              <p:pRg st="4" end="4"/>
                                            </p:txEl>
                                          </p:spTgt>
                                        </p:tgtEl>
                                        <p:attrNameLst>
                                          <p:attrName>style.visibility</p:attrName>
                                        </p:attrNameLst>
                                      </p:cBhvr>
                                      <p:to>
                                        <p:strVal val="visible"/>
                                      </p:to>
                                    </p:set>
                                    <p:anim calcmode="lin" valueType="num">
                                      <p:cBhvr additive="base">
                                        <p:cTn id="23" dur="500" fill="hold"/>
                                        <p:tgtEl>
                                          <p:spTgt spid="29082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082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90826">
                                            <p:txEl>
                                              <p:pRg st="0" end="0"/>
                                            </p:txEl>
                                          </p:spTgt>
                                        </p:tgtEl>
                                        <p:attrNameLst>
                                          <p:attrName>style.visibility</p:attrName>
                                        </p:attrNameLst>
                                      </p:cBhvr>
                                      <p:to>
                                        <p:strVal val="visible"/>
                                      </p:to>
                                    </p:set>
                                    <p:anim calcmode="lin" valueType="num">
                                      <p:cBhvr additive="base">
                                        <p:cTn id="29" dur="500" fill="hold"/>
                                        <p:tgtEl>
                                          <p:spTgt spid="290826">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90826">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90826">
                                            <p:txEl>
                                              <p:pRg st="1" end="1"/>
                                            </p:txEl>
                                          </p:spTgt>
                                        </p:tgtEl>
                                        <p:attrNameLst>
                                          <p:attrName>style.visibility</p:attrName>
                                        </p:attrNameLst>
                                      </p:cBhvr>
                                      <p:to>
                                        <p:strVal val="visible"/>
                                      </p:to>
                                    </p:set>
                                    <p:anim calcmode="lin" valueType="num">
                                      <p:cBhvr additive="base">
                                        <p:cTn id="33" dur="500" fill="hold"/>
                                        <p:tgtEl>
                                          <p:spTgt spid="290826">
                                            <p:txEl>
                                              <p:pRg st="1" end="1"/>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90826">
                                            <p:txEl>
                                              <p:pRg st="1" end="1"/>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90826">
                                            <p:txEl>
                                              <p:pRg st="2" end="2"/>
                                            </p:txEl>
                                          </p:spTgt>
                                        </p:tgtEl>
                                        <p:attrNameLst>
                                          <p:attrName>style.visibility</p:attrName>
                                        </p:attrNameLst>
                                      </p:cBhvr>
                                      <p:to>
                                        <p:strVal val="visible"/>
                                      </p:to>
                                    </p:set>
                                    <p:anim calcmode="lin" valueType="num">
                                      <p:cBhvr additive="base">
                                        <p:cTn id="37" dur="500" fill="hold"/>
                                        <p:tgtEl>
                                          <p:spTgt spid="290826">
                                            <p:txEl>
                                              <p:pRg st="2" end="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0826">
                                            <p:txEl>
                                              <p:pRg st="2" end="2"/>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90826">
                                            <p:txEl>
                                              <p:pRg st="3" end="3"/>
                                            </p:txEl>
                                          </p:spTgt>
                                        </p:tgtEl>
                                        <p:attrNameLst>
                                          <p:attrName>style.visibility</p:attrName>
                                        </p:attrNameLst>
                                      </p:cBhvr>
                                      <p:to>
                                        <p:strVal val="visible"/>
                                      </p:to>
                                    </p:set>
                                    <p:anim calcmode="lin" valueType="num">
                                      <p:cBhvr additive="base">
                                        <p:cTn id="41" dur="500" fill="hold"/>
                                        <p:tgtEl>
                                          <p:spTgt spid="290826">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0826">
                                            <p:txEl>
                                              <p:pRg st="3" end="3"/>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0826">
                                            <p:txEl>
                                              <p:pRg st="4" end="4"/>
                                            </p:txEl>
                                          </p:spTgt>
                                        </p:tgtEl>
                                        <p:attrNameLst>
                                          <p:attrName>style.visibility</p:attrName>
                                        </p:attrNameLst>
                                      </p:cBhvr>
                                      <p:to>
                                        <p:strVal val="visible"/>
                                      </p:to>
                                    </p:set>
                                    <p:anim calcmode="lin" valueType="num">
                                      <p:cBhvr additive="base">
                                        <p:cTn id="45" dur="500" fill="hold"/>
                                        <p:tgtEl>
                                          <p:spTgt spid="290826">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082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5" grpId="0" build="p" autoUpdateAnimBg="0"/>
      <p:bldP spid="290826"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a:grpSpLocks/>
          </p:cNvGrpSpPr>
          <p:nvPr/>
        </p:nvGrpSpPr>
        <p:grpSpPr bwMode="auto">
          <a:xfrm>
            <a:off x="2112324"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0484" name="Rectangle 8"/>
            <p:cNvSpPr>
              <a:spLocks noChangeArrowheads="1"/>
            </p:cNvSpPr>
            <p:nvPr/>
          </p:nvSpPr>
          <p:spPr bwMode="auto">
            <a:xfrm>
              <a:off x="2357422" y="1071546"/>
              <a:ext cx="4740804" cy="557909"/>
            </a:xfrm>
            <a:prstGeom prst="rect">
              <a:avLst/>
            </a:prstGeom>
            <a:noFill/>
            <a:ln w="9525">
              <a:noFill/>
              <a:miter lim="800000"/>
              <a:headEnd/>
              <a:tailEnd/>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headEnd/>
              <a:tailEnd/>
            </a:ln>
          </p:spPr>
          <p:txBody>
            <a:bodyPr lIns="63500" tIns="133200" rIns="63500" bIns="133200"/>
            <a:lstStyle/>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的原理</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程序访问的局部性原理</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en-US" altLang="zh-CN" sz="2000" b="1" dirty="0">
                  <a:solidFill>
                    <a:schemeClr val="tx2">
                      <a:lumMod val="50000"/>
                      <a:lumOff val="50000"/>
                    </a:schemeClr>
                  </a:solidFill>
                </a:rPr>
                <a:t>Cache</a:t>
              </a:r>
              <a:r>
                <a:rPr lang="zh-CN" altLang="en-US" sz="2000" b="1" dirty="0">
                  <a:solidFill>
                    <a:schemeClr val="tx2">
                      <a:lumMod val="50000"/>
                      <a:lumOff val="50000"/>
                    </a:schemeClr>
                  </a:solidFill>
                </a:rPr>
                <a:t>的结构与工作原理</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的映射机制</a:t>
              </a:r>
              <a:endParaRPr lang="en-US" altLang="zh-CN" sz="2800" b="1" dirty="0">
                <a:solidFill>
                  <a:schemeClr val="tx1"/>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全相联映射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直接映射</a:t>
              </a:r>
              <a:endParaRPr lang="en-US" altLang="zh-CN" sz="2000" b="1" dirty="0">
                <a:solidFill>
                  <a:schemeClr val="tx2">
                    <a:lumMod val="50000"/>
                    <a:lumOff val="50000"/>
                  </a:schemeClr>
                </a:solidFill>
              </a:endParaRPr>
            </a:p>
            <a:p>
              <a:pPr marL="971550" lvl="1" indent="-514350" eaLnBrk="0" hangingPunct="0">
                <a:lnSpc>
                  <a:spcPct val="120000"/>
                </a:lnSpc>
                <a:spcBef>
                  <a:spcPts val="0"/>
                </a:spcBef>
                <a:buClr>
                  <a:srgbClr val="FF0000"/>
                </a:buClr>
                <a:buSzPct val="100000"/>
                <a:buFont typeface="+mj-lt"/>
                <a:buAutoNum type="arabicPeriod"/>
              </a:pPr>
              <a:r>
                <a:rPr lang="zh-CN" altLang="en-US" sz="2000" b="1" dirty="0">
                  <a:solidFill>
                    <a:schemeClr val="tx2">
                      <a:lumMod val="50000"/>
                      <a:lumOff val="50000"/>
                    </a:schemeClr>
                  </a:solidFill>
                </a:rPr>
                <a:t>组相联映射</a:t>
              </a:r>
              <a:endParaRPr lang="en-US" altLang="zh-CN" sz="2000" b="1" dirty="0">
                <a:solidFill>
                  <a:schemeClr val="tx2">
                    <a:lumMod val="50000"/>
                    <a:lumOff val="50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的替换策略</a:t>
              </a:r>
              <a:endParaRPr lang="en-US" altLang="zh-CN" sz="2800" b="1" dirty="0">
                <a:solidFill>
                  <a:schemeClr val="tx1"/>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性能分析</a:t>
              </a:r>
            </a:p>
          </p:txBody>
        </p:sp>
      </p:grpSp>
    </p:spTree>
    <p:extLst>
      <p:ext uri="{BB962C8B-B14F-4D97-AF65-F5344CB8AC3E}">
        <p14:creationId xmlns:p14="http://schemas.microsoft.com/office/powerpoint/2010/main" val="1486646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91344"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p>
        </p:txBody>
      </p:sp>
      <p:graphicFrame>
        <p:nvGraphicFramePr>
          <p:cNvPr id="285708" name="Object 12"/>
          <p:cNvGraphicFramePr>
            <a:graphicFrameLocks noChangeAspect="1"/>
          </p:cNvGraphicFramePr>
          <p:nvPr>
            <p:extLst>
              <p:ext uri="{D42A27DB-BD31-4B8C-83A1-F6EECF244321}">
                <p14:modId xmlns:p14="http://schemas.microsoft.com/office/powerpoint/2010/main" val="1663622778"/>
              </p:ext>
            </p:extLst>
          </p:nvPr>
        </p:nvGraphicFramePr>
        <p:xfrm>
          <a:off x="5087890" y="854794"/>
          <a:ext cx="6840758" cy="5670550"/>
        </p:xfrm>
        <a:graphic>
          <a:graphicData uri="http://schemas.openxmlformats.org/presentationml/2006/ole">
            <mc:AlternateContent xmlns:mc="http://schemas.openxmlformats.org/markup-compatibility/2006">
              <mc:Choice xmlns:v="urn:schemas-microsoft-com:vml" Requires="v">
                <p:oleObj spid="_x0000_s4177" name="Visio" r:id="rId3" imgW="4838670" imgH="4492475" progId="Visio.Drawing.11">
                  <p:embed/>
                </p:oleObj>
              </mc:Choice>
              <mc:Fallback>
                <p:oleObj name="Visio" r:id="rId3" imgW="4838670" imgH="4492475" progId="Visio.Drawing.11">
                  <p:embed/>
                  <p:pic>
                    <p:nvPicPr>
                      <p:cNvPr id="0" name=""/>
                      <p:cNvPicPr>
                        <a:picLocks noChangeAspect="1" noChangeArrowheads="1"/>
                      </p:cNvPicPr>
                      <p:nvPr/>
                    </p:nvPicPr>
                    <p:blipFill>
                      <a:blip r:embed="rId4"/>
                      <a:srcRect/>
                      <a:stretch>
                        <a:fillRect/>
                      </a:stretch>
                    </p:blipFill>
                    <p:spPr bwMode="auto">
                      <a:xfrm>
                        <a:off x="5087890" y="854794"/>
                        <a:ext cx="6840758" cy="5670550"/>
                      </a:xfrm>
                      <a:prstGeom prst="rect">
                        <a:avLst/>
                      </a:prstGeom>
                      <a:noFill/>
                      <a:ln>
                        <a:noFill/>
                      </a:ln>
                      <a:effectLst/>
                    </p:spPr>
                  </p:pic>
                </p:oleObj>
              </mc:Fallback>
            </mc:AlternateContent>
          </a:graphicData>
        </a:graphic>
      </p:graphicFrame>
      <p:sp>
        <p:nvSpPr>
          <p:cNvPr id="285709" name="Rectangle 13"/>
          <p:cNvSpPr>
            <a:spLocks noChangeArrowheads="1"/>
          </p:cNvSpPr>
          <p:nvPr/>
        </p:nvSpPr>
        <p:spPr bwMode="auto">
          <a:xfrm>
            <a:off x="335361" y="1340769"/>
            <a:ext cx="4464496" cy="2277547"/>
          </a:xfrm>
          <a:prstGeom prst="rect">
            <a:avLst/>
          </a:prstGeom>
          <a:noFill/>
          <a:ln w="12700">
            <a:noFill/>
            <a:miter lim="800000"/>
            <a:headEnd/>
            <a:tailEnd/>
          </a:ln>
        </p:spPr>
        <p:txBody>
          <a:bodyPr wrap="square">
            <a:spAutoFit/>
          </a:bodyPr>
          <a:lstStyle/>
          <a:p>
            <a:pPr eaLnBrk="0" hangingPunct="0">
              <a:lnSpc>
                <a:spcPct val="150000"/>
              </a:lnSpc>
              <a:buNone/>
            </a:pPr>
            <a:r>
              <a:rPr lang="zh-CN" altLang="en-US" sz="2400" b="1" dirty="0">
                <a:solidFill>
                  <a:srgbClr val="0000FF"/>
                </a:solidFill>
              </a:rPr>
              <a:t>全相联</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itchFamily="2" charset="2"/>
              <a:buChar char="Ø"/>
            </a:pPr>
            <a:r>
              <a:rPr lang="zh-CN" altLang="en-US" sz="2000" b="1" dirty="0"/>
              <a:t>同时与所有</a:t>
            </a:r>
            <a:r>
              <a:rPr lang="en-US" altLang="zh-CN" sz="2000" b="1" dirty="0"/>
              <a:t>Tag</a:t>
            </a:r>
            <a:r>
              <a:rPr lang="zh-CN" altLang="en-US" sz="2000" b="1" dirty="0"/>
              <a:t>进行比较，需</a:t>
            </a:r>
            <a:r>
              <a:rPr lang="en-US" altLang="zh-CN" sz="2000" b="1" dirty="0"/>
              <a:t>n</a:t>
            </a:r>
            <a:r>
              <a:rPr lang="zh-CN" altLang="en-US" sz="2000" b="1" dirty="0"/>
              <a:t>比较器（</a:t>
            </a:r>
            <a:r>
              <a:rPr lang="en-US" altLang="zh-CN" sz="2000" b="1" dirty="0"/>
              <a:t>n</a:t>
            </a:r>
            <a:r>
              <a:rPr lang="zh-CN" altLang="en-US" sz="2000" b="1" dirty="0"/>
              <a:t>是</a:t>
            </a:r>
            <a:r>
              <a:rPr lang="en-US" altLang="zh-CN" sz="2000" b="1" dirty="0"/>
              <a:t>Cache</a:t>
            </a:r>
            <a:r>
              <a:rPr lang="zh-CN" altLang="en-US" sz="2000" b="1" dirty="0"/>
              <a:t>中</a:t>
            </a:r>
            <a:r>
              <a:rPr lang="en-US" altLang="zh-CN" sz="2000" b="1" dirty="0"/>
              <a:t>block</a:t>
            </a:r>
            <a:r>
              <a:rPr lang="zh-CN" altLang="en-US" sz="2000" b="1" dirty="0"/>
              <a:t>的个数）；</a:t>
            </a:r>
            <a:endParaRPr lang="en-US" altLang="zh-CN" sz="2000" b="1" dirty="0"/>
          </a:p>
          <a:p>
            <a:pPr marL="285750" indent="-285750" eaLnBrk="0" hangingPunct="0">
              <a:lnSpc>
                <a:spcPct val="150000"/>
              </a:lnSpc>
              <a:buFont typeface="Wingdings" pitchFamily="2" charset="2"/>
              <a:buChar char="Ø"/>
            </a:pPr>
            <a:r>
              <a:rPr lang="zh-CN" altLang="en-US" sz="2000" b="1" dirty="0"/>
              <a:t>数据访问与比较并行执行。</a:t>
            </a:r>
          </a:p>
        </p:txBody>
      </p:sp>
    </p:spTree>
    <p:extLst>
      <p:ext uri="{BB962C8B-B14F-4D97-AF65-F5344CB8AC3E}">
        <p14:creationId xmlns:p14="http://schemas.microsoft.com/office/powerpoint/2010/main" val="200268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896990"/>
            <a:ext cx="9819783" cy="59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672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1</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全相联</a:t>
            </a:r>
          </a:p>
        </p:txBody>
      </p:sp>
      <p:sp>
        <p:nvSpPr>
          <p:cNvPr id="3" name="矩形 2"/>
          <p:cNvSpPr/>
          <p:nvPr/>
        </p:nvSpPr>
        <p:spPr>
          <a:xfrm>
            <a:off x="335361" y="875586"/>
            <a:ext cx="11617292" cy="5544082"/>
          </a:xfrm>
          <a:prstGeom prst="rect">
            <a:avLst/>
          </a:prstGeom>
        </p:spPr>
        <p:txBody>
          <a:bodyPr wrap="square">
            <a:spAutoFit/>
          </a:bodyPr>
          <a:lstStyle/>
          <a:p>
            <a:pPr>
              <a:lnSpc>
                <a:spcPts val="4100"/>
              </a:lnSpc>
              <a:buNone/>
            </a:pPr>
            <a:r>
              <a:rPr lang="zh-CN" altLang="en-US" sz="3200" b="1" dirty="0">
                <a:solidFill>
                  <a:srgbClr val="000000"/>
                </a:solidFill>
                <a:latin typeface="宋体" panose="02010600030101010101" pitchFamily="2" charset="-122"/>
              </a:rPr>
              <a:t>全相联映射 </a:t>
            </a:r>
          </a:p>
          <a:p>
            <a:pPr>
              <a:lnSpc>
                <a:spcPts val="4100"/>
              </a:lnSpc>
              <a:buNone/>
            </a:pPr>
            <a:r>
              <a:rPr lang="zh-CN" altLang="en-US" sz="3200" b="1" dirty="0">
                <a:solidFill>
                  <a:srgbClr val="FF0000"/>
                </a:solidFill>
                <a:latin typeface="宋体" panose="02010600030101010101" pitchFamily="2" charset="-122"/>
              </a:rPr>
              <a:t>优点： </a:t>
            </a:r>
          </a:p>
          <a:p>
            <a:pPr>
              <a:lnSpc>
                <a:spcPts val="4100"/>
              </a:lnSpc>
              <a:buNone/>
            </a:pPr>
            <a:r>
              <a:rPr lang="zh-CN" altLang="en-US" sz="2400" b="1" dirty="0">
                <a:solidFill>
                  <a:srgbClr val="000000"/>
                </a:solidFill>
                <a:latin typeface="宋体" panose="02010600030101010101" pitchFamily="2" charset="-122"/>
              </a:rPr>
              <a:t>对</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的使用可以有最大的灵活性： </a:t>
            </a:r>
          </a:p>
          <a:p>
            <a:pPr>
              <a:lnSpc>
                <a:spcPct val="100000"/>
              </a:lnSpc>
              <a:buNone/>
            </a:pPr>
            <a:r>
              <a:rPr lang="en-US" altLang="zh-CN" sz="20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rPr>
              <a:t>如</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空闲，能确保新块直接写入 </a:t>
            </a:r>
          </a:p>
          <a:p>
            <a:pPr>
              <a:lnSpc>
                <a:spcPct val="100000"/>
              </a:lnSpc>
              <a:buNone/>
            </a:pPr>
            <a:r>
              <a:rPr lang="en-US" altLang="zh-CN" sz="24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rPr>
              <a:t>如</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已满，也可方便地选择一个</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块来替换 </a:t>
            </a:r>
          </a:p>
          <a:p>
            <a:pPr>
              <a:lnSpc>
                <a:spcPts val="4100"/>
              </a:lnSpc>
              <a:buNone/>
            </a:pPr>
            <a:r>
              <a:rPr lang="zh-CN" altLang="en-US" sz="3200" b="1" dirty="0">
                <a:solidFill>
                  <a:srgbClr val="FF0000"/>
                </a:solidFill>
                <a:latin typeface="宋体" panose="02010600030101010101" pitchFamily="2" charset="-122"/>
              </a:rPr>
              <a:t>缺点： </a:t>
            </a:r>
          </a:p>
          <a:p>
            <a:pPr>
              <a:lnSpc>
                <a:spcPct val="100000"/>
              </a:lnSpc>
              <a:buNone/>
            </a:pPr>
            <a:r>
              <a:rPr lang="zh-CN" altLang="en-US" sz="2400" b="1" dirty="0">
                <a:solidFill>
                  <a:srgbClr val="000000"/>
                </a:solidFill>
                <a:latin typeface="宋体" panose="02010600030101010101" pitchFamily="2" charset="-122"/>
              </a:rPr>
              <a:t>在执行</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读写操作时，主存地址中的块地址要与</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中所有</a:t>
            </a:r>
            <a:r>
              <a:rPr lang="en-US" altLang="zh-CN" sz="2400" b="1" dirty="0">
                <a:solidFill>
                  <a:srgbClr val="000000"/>
                </a:solidFill>
                <a:latin typeface="宋体" panose="02010600030101010101" pitchFamily="2" charset="-122"/>
              </a:rPr>
              <a:t>Tag</a:t>
            </a:r>
            <a:r>
              <a:rPr lang="zh-CN" altLang="en-US" sz="2400" b="1" dirty="0">
                <a:solidFill>
                  <a:srgbClr val="000000"/>
                </a:solidFill>
                <a:latin typeface="宋体" panose="02010600030101010101" pitchFamily="2" charset="-122"/>
              </a:rPr>
              <a:t>都比较后，才能知晓是否不命中</a:t>
            </a:r>
            <a:r>
              <a:rPr lang="zh-CN" altLang="en-US" sz="2400" dirty="0">
                <a:solidFill>
                  <a:srgbClr val="000000"/>
                </a:solidFill>
                <a:latin typeface="宋体" panose="02010600030101010101" pitchFamily="2" charset="-122"/>
              </a:rPr>
              <a:t>。</a:t>
            </a:r>
            <a:endParaRPr lang="zh-CN" altLang="en-US" sz="2400" b="1" dirty="0">
              <a:solidFill>
                <a:srgbClr val="000000"/>
              </a:solidFill>
              <a:latin typeface="宋体" panose="02010600030101010101" pitchFamily="2" charset="-122"/>
            </a:endParaRPr>
          </a:p>
          <a:p>
            <a:pPr>
              <a:lnSpc>
                <a:spcPct val="100000"/>
              </a:lnSpc>
              <a:buNone/>
            </a:pPr>
            <a:r>
              <a:rPr lang="zh-CN" altLang="en-US" sz="2400" b="1" dirty="0">
                <a:solidFill>
                  <a:srgbClr val="000000"/>
                </a:solidFill>
                <a:latin typeface="宋体" panose="02010600030101010101" pitchFamily="2" charset="-122"/>
              </a:rPr>
              <a:t>由于实现这一比较操作的电路过多过于复杂，实现成本太高而难以实用，因此仅在</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容量很小时采用。</a:t>
            </a:r>
            <a:endParaRPr lang="zh-CN" altLang="en-US" sz="2400" b="1" dirty="0">
              <a:latin typeface="宋体" panose="02010600030101010101" pitchFamily="2" charset="-122"/>
            </a:endParaRPr>
          </a:p>
        </p:txBody>
      </p:sp>
    </p:spTree>
    <p:extLst>
      <p:ext uri="{BB962C8B-B14F-4D97-AF65-F5344CB8AC3E}">
        <p14:creationId xmlns:p14="http://schemas.microsoft.com/office/powerpoint/2010/main" val="260393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14917" y="260648"/>
            <a:ext cx="985308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p>
        </p:txBody>
      </p:sp>
      <p:sp>
        <p:nvSpPr>
          <p:cNvPr id="292875" name="Rectangle 11"/>
          <p:cNvSpPr>
            <a:spLocks noGrp="1" noChangeArrowheads="1"/>
          </p:cNvSpPr>
          <p:nvPr>
            <p:ph type="body" idx="1"/>
          </p:nvPr>
        </p:nvSpPr>
        <p:spPr>
          <a:xfrm>
            <a:off x="609600" y="692696"/>
            <a:ext cx="10972800" cy="1931876"/>
          </a:xfrm>
        </p:spPr>
        <p:txBody>
          <a:bodyPr/>
          <a:lstStyle/>
          <a:p>
            <a:pPr>
              <a:lnSpc>
                <a:spcPct val="150000"/>
              </a:lnSpc>
              <a:spcBef>
                <a:spcPct val="0"/>
              </a:spcBef>
            </a:pPr>
            <a:r>
              <a:rPr lang="zh-CN" altLang="en-US" sz="2400" dirty="0">
                <a:latin typeface="Times New Roman" pitchFamily="18" charset="0"/>
                <a:ea typeface="宋体" pitchFamily="2" charset="-122"/>
                <a:cs typeface="Times New Roman" pitchFamily="18" charset="0"/>
              </a:rPr>
              <a:t>直接（</a:t>
            </a:r>
            <a:r>
              <a:rPr lang="en-US" altLang="zh-CN" sz="2400" dirty="0">
                <a:latin typeface="Times New Roman" pitchFamily="18" charset="0"/>
                <a:ea typeface="宋体" pitchFamily="2" charset="-122"/>
                <a:cs typeface="Times New Roman" pitchFamily="18" charset="0"/>
              </a:rPr>
              <a:t>Direct</a:t>
            </a:r>
            <a:r>
              <a:rPr lang="zh-CN" altLang="en-US" sz="2400" dirty="0">
                <a:latin typeface="Times New Roman" pitchFamily="18" charset="0"/>
                <a:ea typeface="宋体" pitchFamily="2" charset="-122"/>
                <a:cs typeface="Times New Roman" pitchFamily="18" charset="0"/>
              </a:rPr>
              <a:t>）</a:t>
            </a:r>
            <a:endParaRPr lang="en-US" altLang="zh-CN" sz="2400" dirty="0">
              <a:latin typeface="Times New Roman" pitchFamily="18" charset="0"/>
              <a:ea typeface="宋体" pitchFamily="2" charset="-122"/>
              <a:cs typeface="Times New Roman" pitchFamily="18" charset="0"/>
            </a:endParaRP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主存中的某一块 </a:t>
            </a:r>
            <a:r>
              <a:rPr lang="en-US" altLang="zh-CN" sz="2000" dirty="0">
                <a:solidFill>
                  <a:schemeClr val="accent1"/>
                </a:solidFill>
                <a:latin typeface="Times New Roman" pitchFamily="18" charset="0"/>
                <a:ea typeface="宋体" pitchFamily="2" charset="-122"/>
                <a:cs typeface="Times New Roman" pitchFamily="18" charset="0"/>
              </a:rPr>
              <a:t>J </a:t>
            </a:r>
            <a:r>
              <a:rPr lang="zh-CN" altLang="en-US" sz="2000" dirty="0">
                <a:latin typeface="Times New Roman" pitchFamily="18" charset="0"/>
                <a:ea typeface="宋体" pitchFamily="2" charset="-122"/>
                <a:cs typeface="Times New Roman" pitchFamily="18" charset="0"/>
              </a:rPr>
              <a:t>映射到</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中的固定块 </a:t>
            </a:r>
            <a:r>
              <a:rPr lang="en-US" altLang="zh-CN" sz="2000" dirty="0">
                <a:solidFill>
                  <a:schemeClr val="accent1"/>
                </a:solidFill>
                <a:latin typeface="Times New Roman" pitchFamily="18" charset="0"/>
                <a:ea typeface="宋体" pitchFamily="2" charset="-122"/>
                <a:cs typeface="Times New Roman" pitchFamily="18" charset="0"/>
              </a:rPr>
              <a:t>K</a:t>
            </a:r>
            <a:r>
              <a:rPr lang="en-US" altLang="zh-CN" sz="2000" dirty="0">
                <a:latin typeface="Times New Roman" pitchFamily="18" charset="0"/>
                <a:ea typeface="宋体" pitchFamily="2" charset="-122"/>
                <a:cs typeface="Times New Roman" pitchFamily="18" charset="0"/>
              </a:rPr>
              <a:t>， </a:t>
            </a:r>
            <a:r>
              <a:rPr lang="en-US" altLang="zh-CN" sz="2000" dirty="0">
                <a:solidFill>
                  <a:schemeClr val="accent1"/>
                </a:solidFill>
                <a:latin typeface="Times New Roman" pitchFamily="18" charset="0"/>
                <a:ea typeface="宋体" pitchFamily="2" charset="-122"/>
                <a:cs typeface="Times New Roman" pitchFamily="18" charset="0"/>
              </a:rPr>
              <a:t>K ＝ J Mod C</a:t>
            </a:r>
            <a:r>
              <a:rPr lang="en-US" altLang="zh-CN" sz="2000" dirty="0">
                <a:latin typeface="Times New Roman" pitchFamily="18" charset="0"/>
                <a:ea typeface="宋体" pitchFamily="2" charset="-122"/>
                <a:cs typeface="Times New Roman" pitchFamily="18" charset="0"/>
              </a:rPr>
              <a:t>， </a:t>
            </a:r>
            <a:r>
              <a:rPr lang="zh-CN" altLang="en-US" sz="2000" dirty="0">
                <a:latin typeface="Times New Roman" pitchFamily="18" charset="0"/>
                <a:ea typeface="宋体" pitchFamily="2" charset="-122"/>
                <a:cs typeface="Times New Roman" pitchFamily="18" charset="0"/>
              </a:rPr>
              <a:t>其中</a:t>
            </a:r>
            <a:r>
              <a:rPr lang="en-US" altLang="zh-CN" sz="2000" dirty="0">
                <a:solidFill>
                  <a:schemeClr val="accent1"/>
                </a:solidFill>
                <a:latin typeface="Times New Roman" pitchFamily="18" charset="0"/>
                <a:ea typeface="宋体" pitchFamily="2" charset="-122"/>
                <a:cs typeface="Times New Roman" pitchFamily="18" charset="0"/>
              </a:rPr>
              <a:t>C</a:t>
            </a:r>
            <a:r>
              <a:rPr lang="zh-CN" altLang="en-US" sz="2000" dirty="0">
                <a:latin typeface="Times New Roman" pitchFamily="18" charset="0"/>
                <a:ea typeface="宋体" pitchFamily="2" charset="-122"/>
                <a:cs typeface="Times New Roman" pitchFamily="18" charset="0"/>
              </a:rPr>
              <a:t>是</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包含的块数。</a:t>
            </a: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实际上是将主存按</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的大小分区，一个区内的各块分别与</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的对应各块映射。</a:t>
            </a:r>
            <a:endParaRPr lang="en-US" altLang="zh-CN" sz="2000" dirty="0">
              <a:latin typeface="Times New Roman" pitchFamily="18" charset="0"/>
              <a:ea typeface="宋体" pitchFamily="2" charset="-122"/>
              <a:cs typeface="Times New Roman" pitchFamily="18" charset="0"/>
            </a:endParaRPr>
          </a:p>
          <a:p>
            <a:pPr lvl="1">
              <a:lnSpc>
                <a:spcPct val="150000"/>
              </a:lnSpc>
              <a:spcBef>
                <a:spcPct val="0"/>
              </a:spcBef>
            </a:pPr>
            <a:r>
              <a:rPr lang="zh-CN" altLang="en-US" sz="2000" dirty="0">
                <a:latin typeface="Times New Roman" pitchFamily="18" charset="0"/>
                <a:ea typeface="宋体" pitchFamily="2" charset="-122"/>
                <a:cs typeface="Times New Roman" pitchFamily="18" charset="0"/>
              </a:rPr>
              <a:t>一路组相连</a:t>
            </a:r>
          </a:p>
        </p:txBody>
      </p:sp>
      <p:graphicFrame>
        <p:nvGraphicFramePr>
          <p:cNvPr id="292876" name="Object 12"/>
          <p:cNvGraphicFramePr>
            <a:graphicFrameLocks noChangeAspect="1"/>
          </p:cNvGraphicFramePr>
          <p:nvPr>
            <p:extLst>
              <p:ext uri="{D42A27DB-BD31-4B8C-83A1-F6EECF244321}">
                <p14:modId xmlns:p14="http://schemas.microsoft.com/office/powerpoint/2010/main" val="242875032"/>
              </p:ext>
            </p:extLst>
          </p:nvPr>
        </p:nvGraphicFramePr>
        <p:xfrm>
          <a:off x="6155685" y="2204864"/>
          <a:ext cx="5556939" cy="4295416"/>
        </p:xfrm>
        <a:graphic>
          <a:graphicData uri="http://schemas.openxmlformats.org/presentationml/2006/ole">
            <mc:AlternateContent xmlns:mc="http://schemas.openxmlformats.org/markup-compatibility/2006">
              <mc:Choice xmlns:v="urn:schemas-microsoft-com:vml" Requires="v">
                <p:oleObj spid="_x0000_s5201" name="Visio" r:id="rId4" imgW="3845017" imgH="3559460" progId="Visio.Drawing.11">
                  <p:embed/>
                </p:oleObj>
              </mc:Choice>
              <mc:Fallback>
                <p:oleObj name="Visio" r:id="rId4" imgW="3845017" imgH="3559460" progId="Visio.Drawing.11">
                  <p:embed/>
                  <p:pic>
                    <p:nvPicPr>
                      <p:cNvPr id="0" name=""/>
                      <p:cNvPicPr>
                        <a:picLocks noChangeAspect="1" noChangeArrowheads="1"/>
                      </p:cNvPicPr>
                      <p:nvPr/>
                    </p:nvPicPr>
                    <p:blipFill>
                      <a:blip r:embed="rId5"/>
                      <a:srcRect/>
                      <a:stretch>
                        <a:fillRect/>
                      </a:stretch>
                    </p:blipFill>
                    <p:spPr bwMode="auto">
                      <a:xfrm>
                        <a:off x="6155685" y="2204864"/>
                        <a:ext cx="5556939" cy="4295416"/>
                      </a:xfrm>
                      <a:prstGeom prst="rect">
                        <a:avLst/>
                      </a:prstGeom>
                      <a:noFill/>
                      <a:ln w="9525">
                        <a:solidFill>
                          <a:schemeClr val="bg1"/>
                        </a:solidFill>
                        <a:miter lim="800000"/>
                        <a:headEnd/>
                        <a:tailEnd/>
                      </a:ln>
                    </p:spPr>
                  </p:pic>
                </p:oleObj>
              </mc:Fallback>
            </mc:AlternateContent>
          </a:graphicData>
        </a:graphic>
      </p:graphicFrame>
      <p:sp>
        <p:nvSpPr>
          <p:cNvPr id="2" name="TextBox 1"/>
          <p:cNvSpPr txBox="1"/>
          <p:nvPr/>
        </p:nvSpPr>
        <p:spPr>
          <a:xfrm>
            <a:off x="371042" y="3974157"/>
            <a:ext cx="6360707" cy="1329595"/>
          </a:xfrm>
          <a:prstGeom prst="rect">
            <a:avLst/>
          </a:prstGeom>
          <a:noFill/>
        </p:spPr>
        <p:txBody>
          <a:bodyPr wrap="square" rtlCol="0">
            <a:spAutoFit/>
          </a:bodyPr>
          <a:lstStyle/>
          <a:p>
            <a:pPr>
              <a:buNone/>
            </a:pPr>
            <a:r>
              <a:rPr lang="zh-CN" altLang="en-US" sz="2400" dirty="0">
                <a:solidFill>
                  <a:schemeClr val="accent1"/>
                </a:solidFill>
              </a:rPr>
              <a:t>一对多映射</a:t>
            </a:r>
            <a:endParaRPr lang="en-US" altLang="zh-CN" sz="2400" dirty="0">
              <a:solidFill>
                <a:schemeClr val="accent1"/>
              </a:solidFill>
            </a:endParaRPr>
          </a:p>
          <a:p>
            <a:pPr>
              <a:buNone/>
            </a:pPr>
            <a:r>
              <a:rPr lang="en-US" altLang="zh-CN" sz="2400" dirty="0">
                <a:solidFill>
                  <a:schemeClr val="accent1"/>
                </a:solidFill>
              </a:rPr>
              <a:t>1</a:t>
            </a:r>
            <a:r>
              <a:rPr lang="en-US" altLang="zh-CN" sz="2400" dirty="0">
                <a:solidFill>
                  <a:schemeClr val="accent1"/>
                </a:solidFill>
                <a:sym typeface="Wingdings" panose="05000000000000000000" pitchFamily="2" charset="2"/>
              </a:rPr>
              <a:t>&lt;----</a:t>
            </a:r>
            <a:r>
              <a:rPr lang="en-US" altLang="zh-CN" sz="2400" dirty="0">
                <a:solidFill>
                  <a:schemeClr val="accent1"/>
                </a:solidFill>
              </a:rPr>
              <a:t>&gt;P</a:t>
            </a:r>
          </a:p>
          <a:p>
            <a:pPr>
              <a:buNone/>
            </a:pPr>
            <a:r>
              <a:rPr lang="en-US" altLang="zh-CN" sz="2400" dirty="0">
                <a:solidFill>
                  <a:schemeClr val="accent1"/>
                </a:solidFill>
              </a:rPr>
              <a:t>(</a:t>
            </a:r>
            <a:r>
              <a:rPr lang="zh-CN" altLang="en-US" sz="2400" dirty="0">
                <a:solidFill>
                  <a:schemeClr val="accent1"/>
                </a:solidFill>
              </a:rPr>
              <a:t>内存中总区数，即内存容量是</a:t>
            </a:r>
            <a:r>
              <a:rPr lang="en-US" altLang="zh-CN" sz="2400" dirty="0">
                <a:solidFill>
                  <a:schemeClr val="accent1"/>
                </a:solidFill>
              </a:rPr>
              <a:t>Cache</a:t>
            </a:r>
            <a:r>
              <a:rPr lang="zh-CN" altLang="en-US" sz="2400" dirty="0">
                <a:solidFill>
                  <a:schemeClr val="accent1"/>
                </a:solidFill>
              </a:rPr>
              <a:t>的</a:t>
            </a:r>
            <a:r>
              <a:rPr lang="en-US" altLang="zh-CN" sz="2400" dirty="0">
                <a:solidFill>
                  <a:schemeClr val="accent1"/>
                </a:solidFill>
              </a:rPr>
              <a:t>P</a:t>
            </a:r>
            <a:r>
              <a:rPr lang="zh-CN" altLang="en-US" sz="2400" dirty="0">
                <a:solidFill>
                  <a:schemeClr val="accent1"/>
                </a:solidFill>
              </a:rPr>
              <a:t>倍</a:t>
            </a:r>
            <a:r>
              <a:rPr lang="en-US" altLang="zh-CN" sz="2400" dirty="0">
                <a:solidFill>
                  <a:schemeClr val="accent1"/>
                </a:solidFill>
              </a:rPr>
              <a:t>)</a:t>
            </a:r>
            <a:endParaRPr lang="zh-CN" altLang="en-US" sz="2400" dirty="0">
              <a:solidFill>
                <a:schemeClr val="accent1"/>
              </a:solidFill>
            </a:endParaRPr>
          </a:p>
        </p:txBody>
      </p:sp>
      <p:sp>
        <p:nvSpPr>
          <p:cNvPr id="3" name="文本框 2"/>
          <p:cNvSpPr txBox="1"/>
          <p:nvPr/>
        </p:nvSpPr>
        <p:spPr bwMode="auto">
          <a:xfrm>
            <a:off x="11136560" y="2245455"/>
            <a:ext cx="648072" cy="1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eaLnBrk="1" hangingPunct="1">
              <a:lnSpc>
                <a:spcPct val="95000"/>
              </a:lnSpc>
              <a:buNone/>
            </a:pPr>
            <a:r>
              <a:rPr lang="zh-CN" altLang="en-US" sz="1200" b="1" dirty="0">
                <a:latin typeface="黑体" panose="02010609060101010101" pitchFamily="49" charset="-122"/>
                <a:ea typeface="黑体" panose="02010609060101010101" pitchFamily="49" charset="-122"/>
              </a:rPr>
              <a:t>区号</a:t>
            </a:r>
            <a:endParaRPr lang="zh-CN" altLang="en-US" sz="1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501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843063" y="260648"/>
            <a:ext cx="8805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 Cache</a:t>
            </a:r>
            <a:r>
              <a:rPr lang="zh-CN" altLang="en-US" sz="2400" dirty="0"/>
              <a:t>与主存之间的映射</a:t>
            </a:r>
            <a:r>
              <a:rPr lang="en-US" altLang="zh-CN" sz="2400" dirty="0"/>
              <a:t>—</a:t>
            </a:r>
            <a:r>
              <a:rPr lang="zh-CN" altLang="en-US" sz="2400" dirty="0"/>
              <a:t>直接映射</a:t>
            </a:r>
          </a:p>
        </p:txBody>
      </p:sp>
      <p:sp>
        <p:nvSpPr>
          <p:cNvPr id="294917" name="Rectangle 5"/>
          <p:cNvSpPr>
            <a:spLocks noChangeArrowheads="1"/>
          </p:cNvSpPr>
          <p:nvPr/>
        </p:nvSpPr>
        <p:spPr bwMode="auto">
          <a:xfrm>
            <a:off x="263352" y="990602"/>
            <a:ext cx="11809312" cy="2218043"/>
          </a:xfrm>
          <a:prstGeom prst="rect">
            <a:avLst/>
          </a:prstGeom>
          <a:noFill/>
          <a:ln w="12700">
            <a:noFill/>
            <a:miter lim="800000"/>
            <a:headEnd/>
            <a:tailEnd/>
          </a:ln>
        </p:spPr>
        <p:txBody>
          <a:bodyPr wrap="square" lIns="63500" tIns="25400" rIns="63500" bIns="25400">
            <a:spAutoFit/>
          </a:bodyPr>
          <a:lstStyle/>
          <a:p>
            <a:pPr marL="284163" indent="-284163" eaLnBrk="0" hangingPunct="0">
              <a:lnSpc>
                <a:spcPct val="120000"/>
              </a:lnSpc>
              <a:buClr>
                <a:srgbClr val="FF0000"/>
              </a:buClr>
              <a:buSzPct val="100000"/>
              <a:buFont typeface="Wingdings" pitchFamily="2" charset="2"/>
              <a:buChar char="v"/>
            </a:pPr>
            <a:r>
              <a:rPr lang="zh-CN" altLang="en-US" sz="2400" b="1" dirty="0">
                <a:solidFill>
                  <a:schemeClr val="tx1"/>
                </a:solidFill>
              </a:rPr>
              <a:t>直接映射    </a:t>
            </a:r>
            <a:r>
              <a:rPr lang="zh-CN" altLang="en-US" b="1" dirty="0">
                <a:solidFill>
                  <a:schemeClr val="tx1"/>
                </a:solidFill>
              </a:rPr>
              <a:t>                                   区号                           区内索引</a:t>
            </a:r>
            <a:endParaRPr lang="en-US" altLang="zh-CN" b="1" dirty="0">
              <a:solidFill>
                <a:schemeClr val="tx1"/>
              </a:solidFill>
            </a:endParaRPr>
          </a:p>
          <a:p>
            <a:pPr marL="668338" lvl="1" indent="-193675" eaLnBrk="0" hangingPunct="0">
              <a:lnSpc>
                <a:spcPct val="110000"/>
              </a:lnSpc>
              <a:buClr>
                <a:srgbClr val="001ADC"/>
              </a:buClr>
              <a:buSzPct val="100000"/>
              <a:buFont typeface="Wingdings" pitchFamily="2" charset="2"/>
              <a:buChar char="Ø"/>
            </a:pPr>
            <a:r>
              <a:rPr lang="zh-CN" altLang="en-US" sz="2000" b="1" dirty="0">
                <a:solidFill>
                  <a:schemeClr val="tx1"/>
                </a:solidFill>
              </a:rPr>
              <a:t>主存的地址格式：</a:t>
            </a:r>
            <a:endParaRPr lang="en-US" altLang="zh-CN" sz="2000" b="1" dirty="0">
              <a:solidFill>
                <a:schemeClr val="tx1"/>
              </a:solidFill>
            </a:endParaRPr>
          </a:p>
          <a:p>
            <a:pPr marL="668338" lvl="1" indent="-193675" eaLnBrk="0" hangingPunct="0">
              <a:lnSpc>
                <a:spcPct val="110000"/>
              </a:lnSpc>
              <a:buClr>
                <a:srgbClr val="001ADC"/>
              </a:buClr>
              <a:buSzPct val="100000"/>
              <a:buFont typeface="Wingdings" pitchFamily="2" charset="2"/>
              <a:buChar char="Ø"/>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内容：主存中与该</a:t>
            </a:r>
            <a:r>
              <a:rPr lang="en-US" altLang="zh-CN" sz="2000" b="1" dirty="0">
                <a:solidFill>
                  <a:schemeClr val="tx1"/>
                </a:solidFill>
              </a:rPr>
              <a:t>Cache</a:t>
            </a:r>
            <a:r>
              <a:rPr lang="zh-CN" altLang="en-US" sz="2000" b="1" dirty="0">
                <a:solidFill>
                  <a:schemeClr val="tx1"/>
                </a:solidFill>
              </a:rPr>
              <a:t>数据块对应的数据块的</a:t>
            </a:r>
            <a:r>
              <a:rPr lang="zh-CN" altLang="en-US" sz="2000" b="1" dirty="0">
                <a:solidFill>
                  <a:srgbClr val="FF0000"/>
                </a:solidFill>
              </a:rPr>
              <a:t>区地址（区号，主存中有多少个区，每个区的大小和</a:t>
            </a:r>
            <a:r>
              <a:rPr lang="en-US" altLang="zh-CN" sz="2000" b="1" dirty="0">
                <a:solidFill>
                  <a:srgbClr val="FF0000"/>
                </a:solidFill>
              </a:rPr>
              <a:t>Cache</a:t>
            </a:r>
            <a:r>
              <a:rPr lang="zh-CN" altLang="en-US" sz="2000" b="1" dirty="0">
                <a:solidFill>
                  <a:srgbClr val="FF0000"/>
                </a:solidFill>
              </a:rPr>
              <a:t>大小相同）</a:t>
            </a:r>
            <a:endParaRPr lang="en-US" altLang="zh-CN" sz="2000" b="1" dirty="0">
              <a:solidFill>
                <a:schemeClr val="tx1"/>
              </a:solidFill>
            </a:endParaRPr>
          </a:p>
          <a:p>
            <a:pPr marL="668338" lvl="1" indent="-193675" eaLnBrk="0" hangingPunct="0">
              <a:lnSpc>
                <a:spcPct val="110000"/>
              </a:lnSpc>
              <a:buClr>
                <a:srgbClr val="001ADC"/>
              </a:buClr>
              <a:buSzPct val="100000"/>
              <a:buFont typeface="Wingdings" pitchFamily="2" charset="2"/>
              <a:buChar char="Ø"/>
            </a:pPr>
            <a:r>
              <a:rPr lang="en-US" altLang="zh-CN" sz="2000" b="1" dirty="0">
                <a:solidFill>
                  <a:schemeClr val="tx1"/>
                </a:solidFill>
              </a:rPr>
              <a:t>Index</a:t>
            </a:r>
            <a:r>
              <a:rPr lang="zh-CN" altLang="en-US" sz="2000" b="1" dirty="0">
                <a:solidFill>
                  <a:schemeClr val="tx1"/>
                </a:solidFill>
              </a:rPr>
              <a:t>：区内的块索引号（区内索引，行索引）</a:t>
            </a:r>
            <a:endParaRPr lang="en-US" altLang="zh-CN" sz="2000" b="1" dirty="0">
              <a:solidFill>
                <a:schemeClr val="tx1"/>
              </a:solidFill>
            </a:endParaRPr>
          </a:p>
        </p:txBody>
      </p:sp>
      <p:grpSp>
        <p:nvGrpSpPr>
          <p:cNvPr id="2" name="Group 13"/>
          <p:cNvGrpSpPr>
            <a:grpSpLocks/>
          </p:cNvGrpSpPr>
          <p:nvPr/>
        </p:nvGrpSpPr>
        <p:grpSpPr bwMode="auto">
          <a:xfrm>
            <a:off x="3698056" y="1535832"/>
            <a:ext cx="6502400" cy="381000"/>
            <a:chOff x="2064" y="672"/>
            <a:chExt cx="3072" cy="240"/>
          </a:xfrm>
        </p:grpSpPr>
        <p:sp>
          <p:nvSpPr>
            <p:cNvPr id="34823" name="Rectangle 8"/>
            <p:cNvSpPr>
              <a:spLocks noChangeArrowheads="1"/>
            </p:cNvSpPr>
            <p:nvPr/>
          </p:nvSpPr>
          <p:spPr bwMode="auto">
            <a:xfrm>
              <a:off x="2064" y="672"/>
              <a:ext cx="864"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chemeClr val="accent1"/>
                  </a:solidFill>
                </a:rPr>
                <a:t>Tag</a:t>
              </a:r>
              <a:endParaRPr lang="zh-CN" altLang="en-US" b="1" dirty="0">
                <a:solidFill>
                  <a:schemeClr val="accent1"/>
                </a:solidFill>
              </a:endParaRPr>
            </a:p>
          </p:txBody>
        </p:sp>
        <p:sp>
          <p:nvSpPr>
            <p:cNvPr id="34824" name="Rectangle 9"/>
            <p:cNvSpPr>
              <a:spLocks noChangeArrowheads="1"/>
            </p:cNvSpPr>
            <p:nvPr/>
          </p:nvSpPr>
          <p:spPr bwMode="auto">
            <a:xfrm>
              <a:off x="4272" y="672"/>
              <a:ext cx="864"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chemeClr val="tx1"/>
                  </a:solidFill>
                </a:rPr>
                <a:t>Offset</a:t>
              </a:r>
              <a:endParaRPr lang="zh-CN" altLang="en-US" b="1" dirty="0">
                <a:solidFill>
                  <a:schemeClr val="tx1"/>
                </a:solidFill>
              </a:endParaRPr>
            </a:p>
          </p:txBody>
        </p:sp>
        <p:sp>
          <p:nvSpPr>
            <p:cNvPr id="34825" name="Rectangle 10"/>
            <p:cNvSpPr>
              <a:spLocks noChangeArrowheads="1"/>
            </p:cNvSpPr>
            <p:nvPr/>
          </p:nvSpPr>
          <p:spPr bwMode="auto">
            <a:xfrm>
              <a:off x="2928" y="672"/>
              <a:ext cx="1344"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rgbClr val="0000FF"/>
                  </a:solidFill>
                </a:rPr>
                <a:t>Index</a:t>
              </a:r>
              <a:endParaRPr lang="zh-CN" altLang="en-US" b="1" dirty="0">
                <a:solidFill>
                  <a:srgbClr val="0000FF"/>
                </a:solidFill>
              </a:endParaRPr>
            </a:p>
          </p:txBody>
        </p:sp>
      </p:grpSp>
      <p:sp>
        <p:nvSpPr>
          <p:cNvPr id="294923" name="Rectangle 11"/>
          <p:cNvSpPr>
            <a:spLocks noChangeArrowheads="1"/>
          </p:cNvSpPr>
          <p:nvPr/>
        </p:nvSpPr>
        <p:spPr bwMode="auto">
          <a:xfrm>
            <a:off x="335360" y="3085011"/>
            <a:ext cx="10972800" cy="1482457"/>
          </a:xfrm>
          <a:prstGeom prst="rect">
            <a:avLst/>
          </a:prstGeom>
          <a:noFill/>
          <a:ln w="12700">
            <a:noFill/>
            <a:miter lim="800000"/>
            <a:headEnd/>
            <a:tailEnd/>
          </a:ln>
        </p:spPr>
        <p:txBody>
          <a:bodyPr lIns="63500" tIns="25400" rIns="63500" bIns="25400">
            <a:spAutoFit/>
          </a:bodyPr>
          <a:lstStyle/>
          <a:p>
            <a:pPr marL="284163" indent="-284163" eaLnBrk="0" hangingPunct="0">
              <a:lnSpc>
                <a:spcPct val="75000"/>
              </a:lnSpc>
              <a:spcBef>
                <a:spcPct val="65000"/>
              </a:spcBef>
              <a:buClr>
                <a:srgbClr val="FF0000"/>
              </a:buClr>
              <a:buSzPct val="100000"/>
              <a:buFont typeface="Wingdings" pitchFamily="2" charset="2"/>
              <a:buChar char="v"/>
            </a:pPr>
            <a:r>
              <a:rPr lang="zh-CN" altLang="en-US" sz="2400" b="1" dirty="0">
                <a:solidFill>
                  <a:schemeClr val="tx1"/>
                </a:solidFill>
              </a:rPr>
              <a:t>举例</a:t>
            </a:r>
            <a:endParaRPr lang="en-US" altLang="zh-CN" sz="24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主存容量1</a:t>
            </a:r>
            <a:r>
              <a:rPr lang="en-US" altLang="zh-CN" sz="2000" b="1" dirty="0">
                <a:solidFill>
                  <a:schemeClr val="tx1"/>
                </a:solidFill>
              </a:rPr>
              <a:t>M</a:t>
            </a:r>
            <a:r>
              <a:rPr lang="zh-CN" altLang="en-US" sz="2000" b="1" dirty="0">
                <a:solidFill>
                  <a:schemeClr val="tx1"/>
                </a:solidFill>
              </a:rPr>
              <a:t>字节，</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4k</a:t>
            </a:r>
            <a:r>
              <a:rPr lang="zh-CN" altLang="en-US" sz="2000" b="1" dirty="0">
                <a:solidFill>
                  <a:schemeClr val="tx1"/>
                </a:solidFill>
              </a:rPr>
              <a:t>字节，</a:t>
            </a:r>
            <a:r>
              <a:rPr lang="en-US" altLang="zh-CN" sz="2000" b="1" dirty="0">
                <a:solidFill>
                  <a:schemeClr val="tx1"/>
                </a:solidFill>
              </a:rPr>
              <a:t>Block</a:t>
            </a:r>
            <a:r>
              <a:rPr lang="zh-CN" altLang="en-US" sz="2000" b="1" dirty="0">
                <a:solidFill>
                  <a:schemeClr val="tx1"/>
                </a:solidFill>
              </a:rPr>
              <a:t>大小</a:t>
            </a:r>
            <a:r>
              <a:rPr lang="en-US" altLang="zh-CN" sz="2000" b="1" dirty="0">
                <a:solidFill>
                  <a:schemeClr val="tx1"/>
                </a:solidFill>
              </a:rPr>
              <a:t>256 Bytes</a:t>
            </a: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包含多少块？</a:t>
            </a:r>
            <a:r>
              <a:rPr lang="en-US" altLang="zh-CN" sz="2000" b="1" dirty="0">
                <a:solidFill>
                  <a:schemeClr val="tx1"/>
                </a:solidFill>
              </a:rPr>
              <a:t>Index</a:t>
            </a:r>
            <a:r>
              <a:rPr lang="zh-CN" altLang="en-US" sz="2000" b="1" dirty="0">
                <a:solidFill>
                  <a:schemeClr val="tx1"/>
                </a:solidFill>
              </a:rPr>
              <a:t>应该多少位？</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Tag</a:t>
            </a:r>
            <a:r>
              <a:rPr lang="zh-CN" altLang="en-US" sz="2000" b="1" dirty="0">
                <a:solidFill>
                  <a:schemeClr val="tx1"/>
                </a:solidFill>
              </a:rPr>
              <a:t>应该多少位？</a:t>
            </a:r>
            <a:endParaRPr lang="en-US" altLang="zh-CN" sz="2000" b="1" dirty="0">
              <a:solidFill>
                <a:schemeClr val="tx1"/>
              </a:solidFill>
            </a:endParaRPr>
          </a:p>
        </p:txBody>
      </p:sp>
      <p:sp>
        <p:nvSpPr>
          <p:cNvPr id="294924" name="Rectangle 12"/>
          <p:cNvSpPr>
            <a:spLocks noChangeArrowheads="1"/>
          </p:cNvSpPr>
          <p:nvPr/>
        </p:nvSpPr>
        <p:spPr bwMode="auto">
          <a:xfrm>
            <a:off x="897632" y="4555381"/>
            <a:ext cx="10684768" cy="1897955"/>
          </a:xfrm>
          <a:prstGeom prst="rect">
            <a:avLst/>
          </a:prstGeom>
          <a:noFill/>
          <a:ln w="12700">
            <a:noFill/>
            <a:miter lim="800000"/>
            <a:headEnd/>
            <a:tailEnd/>
          </a:ln>
        </p:spPr>
        <p:txBody>
          <a:bodyPr wrap="square" lIns="63500" tIns="25400" rIns="63500" bIns="25400">
            <a:spAutoFit/>
          </a:bodyPr>
          <a:lstStyle/>
          <a:p>
            <a:pPr eaLnBrk="0" hangingPunct="0">
              <a:lnSpc>
                <a:spcPct val="120000"/>
              </a:lnSpc>
              <a:spcBef>
                <a:spcPts val="0"/>
              </a:spcBef>
              <a:buClr>
                <a:srgbClr val="FF0000"/>
              </a:buClr>
              <a:buSzPct val="100000"/>
              <a:buNone/>
            </a:pPr>
            <a:r>
              <a:rPr lang="zh-CN" altLang="en-US" sz="2000" b="1" dirty="0">
                <a:solidFill>
                  <a:schemeClr val="tx1"/>
                </a:solidFill>
              </a:rPr>
              <a:t>解：</a:t>
            </a:r>
          </a:p>
          <a:p>
            <a:pPr marL="760413" lvl="1" indent="-285750" eaLnBrk="0" hangingPunct="0">
              <a:lnSpc>
                <a:spcPct val="120000"/>
              </a:lnSpc>
              <a:spcBef>
                <a:spcPts val="0"/>
              </a:spcBef>
              <a:buClr>
                <a:srgbClr val="001ADC"/>
              </a:buClr>
              <a:buSzPct val="100000"/>
              <a:buFont typeface="Arial" pitchFamily="34" charset="0"/>
              <a:buChar char="−"/>
            </a:pPr>
            <a:r>
              <a:rPr lang="en-US" altLang="zh-CN" sz="2000" b="1" dirty="0">
                <a:solidFill>
                  <a:schemeClr val="tx1"/>
                </a:solidFill>
              </a:rPr>
              <a:t>Cache: 2</a:t>
            </a:r>
            <a:r>
              <a:rPr lang="en-US" altLang="zh-CN" sz="2000" b="1" baseline="30000" dirty="0">
                <a:solidFill>
                  <a:schemeClr val="tx1"/>
                </a:solidFill>
              </a:rPr>
              <a:t>12</a:t>
            </a:r>
            <a:r>
              <a:rPr lang="zh-CN" altLang="en-US" sz="2000" dirty="0"/>
              <a:t> </a:t>
            </a:r>
            <a:r>
              <a:rPr lang="en-US" altLang="zh-CN" sz="2000" dirty="0"/>
              <a:t>÷ </a:t>
            </a:r>
            <a:r>
              <a:rPr lang="en-US" altLang="zh-CN" sz="2000" b="1" dirty="0">
                <a:solidFill>
                  <a:schemeClr val="tx1"/>
                </a:solidFill>
              </a:rPr>
              <a:t>2</a:t>
            </a:r>
            <a:r>
              <a:rPr lang="en-US" altLang="zh-CN" sz="2000" b="1" baseline="30000" dirty="0">
                <a:solidFill>
                  <a:schemeClr val="tx1"/>
                </a:solidFill>
              </a:rPr>
              <a:t>8</a:t>
            </a:r>
            <a:r>
              <a:rPr lang="en-US" altLang="zh-CN" sz="2000" b="1" dirty="0">
                <a:solidFill>
                  <a:schemeClr val="tx1"/>
                </a:solidFill>
              </a:rPr>
              <a:t> = </a:t>
            </a:r>
            <a:r>
              <a:rPr lang="en-US" altLang="zh-CN" sz="2000" b="1" dirty="0">
                <a:solidFill>
                  <a:schemeClr val="accent1"/>
                </a:solidFill>
              </a:rPr>
              <a:t>2</a:t>
            </a:r>
            <a:r>
              <a:rPr lang="en-US" altLang="zh-CN" sz="2000" b="1" baseline="30000" dirty="0">
                <a:solidFill>
                  <a:schemeClr val="accent1"/>
                </a:solidFill>
              </a:rPr>
              <a:t>4</a:t>
            </a:r>
            <a:r>
              <a:rPr lang="en-US" altLang="zh-CN" sz="2000" b="1" dirty="0">
                <a:solidFill>
                  <a:schemeClr val="tx1"/>
                </a:solidFill>
              </a:rPr>
              <a:t> Blocks</a:t>
            </a:r>
            <a:r>
              <a:rPr lang="zh-CN" altLang="en-US" sz="2000" b="1" dirty="0">
                <a:solidFill>
                  <a:schemeClr val="tx1"/>
                </a:solidFill>
              </a:rPr>
              <a:t>，</a:t>
            </a:r>
            <a:r>
              <a:rPr lang="en-US" altLang="zh-CN" sz="2000" b="1" dirty="0">
                <a:solidFill>
                  <a:schemeClr val="tx1"/>
                </a:solidFill>
              </a:rPr>
              <a:t>Index</a:t>
            </a:r>
            <a:r>
              <a:rPr lang="zh-CN" altLang="en-US" sz="2000" b="1" dirty="0">
                <a:solidFill>
                  <a:schemeClr val="tx1"/>
                </a:solidFill>
              </a:rPr>
              <a:t>应该为</a:t>
            </a:r>
            <a:r>
              <a:rPr lang="en-US" altLang="zh-CN" sz="2000" b="1" dirty="0">
                <a:solidFill>
                  <a:srgbClr val="FF0000"/>
                </a:solidFill>
              </a:rPr>
              <a:t>4</a:t>
            </a:r>
            <a:r>
              <a:rPr lang="zh-CN" altLang="en-US" sz="2000" b="1" dirty="0">
                <a:solidFill>
                  <a:srgbClr val="FF0000"/>
                </a:solidFill>
              </a:rPr>
              <a:t>位</a:t>
            </a:r>
            <a:r>
              <a:rPr lang="zh-CN" altLang="en-US" sz="2000" b="1" dirty="0">
                <a:solidFill>
                  <a:schemeClr val="tx1"/>
                </a:solidFill>
              </a:rPr>
              <a:t>。</a:t>
            </a:r>
            <a:endParaRPr lang="en-US" altLang="zh-CN" sz="2000" b="1" dirty="0">
              <a:solidFill>
                <a:schemeClr val="tx1"/>
              </a:solidFill>
            </a:endParaRPr>
          </a:p>
          <a:p>
            <a:pPr marL="760413" lvl="1" indent="-285750" eaLnBrk="0" hangingPunct="0">
              <a:lnSpc>
                <a:spcPct val="120000"/>
              </a:lnSpc>
              <a:spcBef>
                <a:spcPts val="0"/>
              </a:spcBef>
              <a:buClr>
                <a:srgbClr val="001ADC"/>
              </a:buClr>
              <a:buSzPct val="100000"/>
              <a:buFont typeface="Arial" pitchFamily="34" charset="0"/>
              <a:buChar char="−"/>
            </a:pPr>
            <a:r>
              <a:rPr lang="zh-CN" altLang="en-US" sz="2000" b="1" dirty="0">
                <a:solidFill>
                  <a:schemeClr val="tx1"/>
                </a:solidFill>
              </a:rPr>
              <a:t>主存: </a:t>
            </a:r>
            <a:r>
              <a:rPr lang="en-US" altLang="zh-CN" sz="2000" b="1" dirty="0">
                <a:solidFill>
                  <a:schemeClr val="accent1"/>
                </a:solidFill>
              </a:rPr>
              <a:t>2</a:t>
            </a:r>
            <a:r>
              <a:rPr lang="en-US" altLang="zh-CN" sz="2000" b="1" baseline="30000" dirty="0">
                <a:solidFill>
                  <a:schemeClr val="accent1"/>
                </a:solidFill>
              </a:rPr>
              <a:t>12</a:t>
            </a:r>
            <a:r>
              <a:rPr lang="en-US" altLang="zh-CN" sz="2000" b="1" dirty="0">
                <a:solidFill>
                  <a:schemeClr val="accent1"/>
                </a:solidFill>
              </a:rPr>
              <a:t> Blocks</a:t>
            </a:r>
            <a:r>
              <a:rPr lang="zh-CN" altLang="en-US" sz="2000" b="1" dirty="0"/>
              <a:t>，每个区</a:t>
            </a:r>
            <a:r>
              <a:rPr lang="en-US" altLang="zh-CN" sz="2000" b="1" dirty="0">
                <a:solidFill>
                  <a:schemeClr val="accent1"/>
                </a:solidFill>
              </a:rPr>
              <a:t>2</a:t>
            </a:r>
            <a:r>
              <a:rPr lang="en-US" altLang="zh-CN" sz="2000" b="1" baseline="30000" dirty="0">
                <a:solidFill>
                  <a:schemeClr val="accent1"/>
                </a:solidFill>
              </a:rPr>
              <a:t>4</a:t>
            </a:r>
            <a:r>
              <a:rPr lang="en-US" altLang="zh-CN" sz="2000" b="1" dirty="0">
                <a:solidFill>
                  <a:schemeClr val="accent1"/>
                </a:solidFill>
              </a:rPr>
              <a:t>Blocks</a:t>
            </a:r>
            <a:r>
              <a:rPr lang="en-US" altLang="zh-CN" sz="2000" b="1" dirty="0"/>
              <a:t> , </a:t>
            </a:r>
            <a:r>
              <a:rPr lang="zh-CN" altLang="en-US" sz="2000" b="1" dirty="0"/>
              <a:t>分成</a:t>
            </a:r>
            <a:r>
              <a:rPr lang="zh-CN" altLang="en-US" sz="2000" b="1" dirty="0">
                <a:solidFill>
                  <a:schemeClr val="accent1"/>
                </a:solidFill>
              </a:rPr>
              <a:t>2</a:t>
            </a:r>
            <a:r>
              <a:rPr lang="en-US" altLang="zh-CN" sz="2000" b="1" baseline="30000" dirty="0">
                <a:solidFill>
                  <a:schemeClr val="accent1"/>
                </a:solidFill>
              </a:rPr>
              <a:t>8</a:t>
            </a:r>
            <a:r>
              <a:rPr lang="zh-CN" altLang="en-US" sz="2000" b="1" dirty="0"/>
              <a:t>个区</a:t>
            </a:r>
            <a:endParaRPr lang="en-US" altLang="zh-CN" sz="2000" b="1" dirty="0"/>
          </a:p>
          <a:p>
            <a:pPr marL="760413" lvl="1" indent="-285750" eaLnBrk="0" hangingPunct="0">
              <a:lnSpc>
                <a:spcPct val="120000"/>
              </a:lnSpc>
              <a:spcBef>
                <a:spcPts val="0"/>
              </a:spcBef>
              <a:buClr>
                <a:srgbClr val="001ADC"/>
              </a:buClr>
              <a:buSzPct val="100000"/>
              <a:buFont typeface="Arial" pitchFamily="34" charset="0"/>
              <a:buChar char="−"/>
            </a:pPr>
            <a:r>
              <a:rPr lang="zh-CN" altLang="en-US" sz="2000" b="1" dirty="0">
                <a:solidFill>
                  <a:schemeClr val="tx1"/>
                </a:solidFill>
              </a:rPr>
              <a:t>主存地址：</a:t>
            </a:r>
            <a:r>
              <a:rPr lang="zh-CN" altLang="en-US" sz="2000" b="1" dirty="0">
                <a:solidFill>
                  <a:schemeClr val="accent1"/>
                </a:solidFill>
              </a:rPr>
              <a:t>2</a:t>
            </a:r>
            <a:r>
              <a:rPr lang="en-US" altLang="zh-CN" sz="2000" b="1" dirty="0">
                <a:solidFill>
                  <a:schemeClr val="accent1"/>
                </a:solidFill>
              </a:rPr>
              <a:t>0</a:t>
            </a:r>
            <a:r>
              <a:rPr lang="zh-CN" altLang="en-US" sz="2000" b="1" dirty="0">
                <a:solidFill>
                  <a:schemeClr val="tx1"/>
                </a:solidFill>
              </a:rPr>
              <a:t>位，其中高 </a:t>
            </a:r>
            <a:r>
              <a:rPr lang="en-US" altLang="zh-CN" sz="2000" b="1" dirty="0">
                <a:solidFill>
                  <a:schemeClr val="accent1"/>
                </a:solidFill>
              </a:rPr>
              <a:t>8</a:t>
            </a:r>
            <a:r>
              <a:rPr lang="zh-CN" altLang="en-US" sz="2000" b="1" dirty="0">
                <a:solidFill>
                  <a:schemeClr val="accent1"/>
                </a:solidFill>
              </a:rPr>
              <a:t> </a:t>
            </a:r>
            <a:r>
              <a:rPr lang="zh-CN" altLang="en-US" sz="2000" b="1" dirty="0">
                <a:solidFill>
                  <a:schemeClr val="tx1"/>
                </a:solidFill>
              </a:rPr>
              <a:t>位区地址，中间</a:t>
            </a:r>
            <a:r>
              <a:rPr lang="en-US" altLang="zh-CN" sz="2000" b="1" dirty="0">
                <a:solidFill>
                  <a:schemeClr val="accent1"/>
                </a:solidFill>
              </a:rPr>
              <a:t>4</a:t>
            </a:r>
            <a:r>
              <a:rPr lang="zh-CN" altLang="en-US" sz="2000" b="1" dirty="0">
                <a:solidFill>
                  <a:schemeClr val="tx1"/>
                </a:solidFill>
              </a:rPr>
              <a:t>位为区内块地址，低</a:t>
            </a:r>
            <a:r>
              <a:rPr lang="en-US" altLang="zh-CN" sz="2000" b="1" dirty="0">
                <a:solidFill>
                  <a:schemeClr val="accent1"/>
                </a:solidFill>
              </a:rPr>
              <a:t>8</a:t>
            </a:r>
            <a:r>
              <a:rPr lang="zh-CN" altLang="en-US" sz="2000" b="1" dirty="0">
                <a:solidFill>
                  <a:schemeClr val="tx1"/>
                </a:solidFill>
              </a:rPr>
              <a:t>位为块内地址。</a:t>
            </a:r>
          </a:p>
          <a:p>
            <a:pPr marL="760413" lvl="1" indent="-285750" eaLnBrk="0" hangingPunct="0">
              <a:lnSpc>
                <a:spcPct val="120000"/>
              </a:lnSpc>
              <a:spcBef>
                <a:spcPts val="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a:t>
            </a:r>
            <a:r>
              <a:rPr lang="en-US" altLang="zh-CN" sz="2000" b="1" dirty="0">
                <a:solidFill>
                  <a:srgbClr val="FF0000"/>
                </a:solidFill>
              </a:rPr>
              <a:t>8</a:t>
            </a:r>
            <a:r>
              <a:rPr lang="zh-CN" altLang="en-US" sz="2000" b="1" dirty="0">
                <a:solidFill>
                  <a:schemeClr val="tx1"/>
                </a:solidFill>
              </a:rPr>
              <a:t>位（内存分为</a:t>
            </a:r>
            <a:r>
              <a:rPr lang="en-US" altLang="zh-CN" sz="2000" b="1" dirty="0">
                <a:solidFill>
                  <a:schemeClr val="tx1"/>
                </a:solidFill>
              </a:rPr>
              <a:t>2</a:t>
            </a:r>
            <a:r>
              <a:rPr lang="en-US" altLang="zh-CN" sz="2000" baseline="30000" dirty="0">
                <a:solidFill>
                  <a:schemeClr val="accent1"/>
                </a:solidFill>
              </a:rPr>
              <a:t>8</a:t>
            </a:r>
            <a:r>
              <a:rPr lang="en-US" altLang="zh-CN" sz="2000" baseline="30000" dirty="0"/>
              <a:t> </a:t>
            </a:r>
            <a:r>
              <a:rPr lang="en-US" altLang="zh-CN" sz="2000" dirty="0"/>
              <a:t>= 256</a:t>
            </a:r>
            <a:r>
              <a:rPr lang="zh-CN" altLang="en-US" sz="2000" dirty="0"/>
              <a:t>个区</a:t>
            </a:r>
            <a:r>
              <a:rPr lang="zh-CN" altLang="en-US" sz="2000" b="1" dirty="0">
                <a:solidFill>
                  <a:schemeClr val="tx1"/>
                </a:solidFill>
              </a:rPr>
              <a:t>）。</a:t>
            </a:r>
          </a:p>
        </p:txBody>
      </p:sp>
    </p:spTree>
    <p:extLst>
      <p:ext uri="{BB962C8B-B14F-4D97-AF65-F5344CB8AC3E}">
        <p14:creationId xmlns:p14="http://schemas.microsoft.com/office/powerpoint/2010/main" val="364912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4923">
                                            <p:txEl>
                                              <p:pRg st="0" end="0"/>
                                            </p:txEl>
                                          </p:spTgt>
                                        </p:tgtEl>
                                        <p:attrNameLst>
                                          <p:attrName>style.visibility</p:attrName>
                                        </p:attrNameLst>
                                      </p:cBhvr>
                                      <p:to>
                                        <p:strVal val="visible"/>
                                      </p:to>
                                    </p:set>
                                    <p:anim calcmode="lin" valueType="num">
                                      <p:cBhvr additive="base">
                                        <p:cTn id="7" dur="500" fill="hold"/>
                                        <p:tgtEl>
                                          <p:spTgt spid="294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49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4923">
                                            <p:txEl>
                                              <p:pRg st="1" end="1"/>
                                            </p:txEl>
                                          </p:spTgt>
                                        </p:tgtEl>
                                        <p:attrNameLst>
                                          <p:attrName>style.visibility</p:attrName>
                                        </p:attrNameLst>
                                      </p:cBhvr>
                                      <p:to>
                                        <p:strVal val="visible"/>
                                      </p:to>
                                    </p:set>
                                    <p:anim calcmode="lin" valueType="num">
                                      <p:cBhvr additive="base">
                                        <p:cTn id="11" dur="500" fill="hold"/>
                                        <p:tgtEl>
                                          <p:spTgt spid="2949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492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4923">
                                            <p:txEl>
                                              <p:pRg st="2" end="2"/>
                                            </p:txEl>
                                          </p:spTgt>
                                        </p:tgtEl>
                                        <p:attrNameLst>
                                          <p:attrName>style.visibility</p:attrName>
                                        </p:attrNameLst>
                                      </p:cBhvr>
                                      <p:to>
                                        <p:strVal val="visible"/>
                                      </p:to>
                                    </p:set>
                                    <p:anim calcmode="lin" valueType="num">
                                      <p:cBhvr additive="base">
                                        <p:cTn id="15" dur="500" fill="hold"/>
                                        <p:tgtEl>
                                          <p:spTgt spid="29492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492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4923">
                                            <p:txEl>
                                              <p:pRg st="3" end="3"/>
                                            </p:txEl>
                                          </p:spTgt>
                                        </p:tgtEl>
                                        <p:attrNameLst>
                                          <p:attrName>style.visibility</p:attrName>
                                        </p:attrNameLst>
                                      </p:cBhvr>
                                      <p:to>
                                        <p:strVal val="visible"/>
                                      </p:to>
                                    </p:set>
                                    <p:anim calcmode="lin" valueType="num">
                                      <p:cBhvr additive="base">
                                        <p:cTn id="19" dur="500" fill="hold"/>
                                        <p:tgtEl>
                                          <p:spTgt spid="29492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4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4924">
                                            <p:txEl>
                                              <p:pRg st="0" end="0"/>
                                            </p:txEl>
                                          </p:spTgt>
                                        </p:tgtEl>
                                        <p:attrNameLst>
                                          <p:attrName>style.visibility</p:attrName>
                                        </p:attrNameLst>
                                      </p:cBhvr>
                                      <p:to>
                                        <p:strVal val="visible"/>
                                      </p:to>
                                    </p:set>
                                    <p:anim calcmode="lin" valueType="num">
                                      <p:cBhvr additive="base">
                                        <p:cTn id="25" dur="500" fill="hold"/>
                                        <p:tgtEl>
                                          <p:spTgt spid="29492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492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94924">
                                            <p:txEl>
                                              <p:pRg st="1" end="1"/>
                                            </p:txEl>
                                          </p:spTgt>
                                        </p:tgtEl>
                                        <p:attrNameLst>
                                          <p:attrName>style.visibility</p:attrName>
                                        </p:attrNameLst>
                                      </p:cBhvr>
                                      <p:to>
                                        <p:strVal val="visible"/>
                                      </p:to>
                                    </p:set>
                                    <p:anim calcmode="lin" valueType="num">
                                      <p:cBhvr additive="base">
                                        <p:cTn id="29" dur="500" fill="hold"/>
                                        <p:tgtEl>
                                          <p:spTgt spid="294924">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94924">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94924">
                                            <p:txEl>
                                              <p:pRg st="2" end="2"/>
                                            </p:txEl>
                                          </p:spTgt>
                                        </p:tgtEl>
                                        <p:attrNameLst>
                                          <p:attrName>style.visibility</p:attrName>
                                        </p:attrNameLst>
                                      </p:cBhvr>
                                      <p:to>
                                        <p:strVal val="visible"/>
                                      </p:to>
                                    </p:set>
                                    <p:anim calcmode="lin" valueType="num">
                                      <p:cBhvr additive="base">
                                        <p:cTn id="33" dur="500" fill="hold"/>
                                        <p:tgtEl>
                                          <p:spTgt spid="294924">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94924">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94924">
                                            <p:txEl>
                                              <p:pRg st="3" end="3"/>
                                            </p:txEl>
                                          </p:spTgt>
                                        </p:tgtEl>
                                        <p:attrNameLst>
                                          <p:attrName>style.visibility</p:attrName>
                                        </p:attrNameLst>
                                      </p:cBhvr>
                                      <p:to>
                                        <p:strVal val="visible"/>
                                      </p:to>
                                    </p:set>
                                    <p:anim calcmode="lin" valueType="num">
                                      <p:cBhvr additive="base">
                                        <p:cTn id="37" dur="500" fill="hold"/>
                                        <p:tgtEl>
                                          <p:spTgt spid="294924">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4924">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94924">
                                            <p:txEl>
                                              <p:pRg st="4" end="4"/>
                                            </p:txEl>
                                          </p:spTgt>
                                        </p:tgtEl>
                                        <p:attrNameLst>
                                          <p:attrName>style.visibility</p:attrName>
                                        </p:attrNameLst>
                                      </p:cBhvr>
                                      <p:to>
                                        <p:strVal val="visible"/>
                                      </p:to>
                                    </p:set>
                                    <p:anim calcmode="lin" valueType="num">
                                      <p:cBhvr additive="base">
                                        <p:cTn id="41" dur="500" fill="hold"/>
                                        <p:tgtEl>
                                          <p:spTgt spid="294924">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492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3" grpId="0" build="p" autoUpdateAnimBg="0"/>
      <p:bldP spid="294924"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6" name="Rectangle 20"/>
          <p:cNvSpPr>
            <a:spLocks noGrp="1" noChangeArrowheads="1"/>
          </p:cNvSpPr>
          <p:nvPr>
            <p:ph type="title" sz="quarter"/>
          </p:nvPr>
        </p:nvSpPr>
        <p:spPr>
          <a:xfrm>
            <a:off x="912286" y="260648"/>
            <a:ext cx="10612967"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2</a:t>
            </a:r>
            <a:r>
              <a:rPr lang="zh-CN" altLang="en-US" sz="2400" dirty="0">
                <a:latin typeface="Arial Unicode MS" panose="020B0604020202020204" pitchFamily="34" charset="-122"/>
              </a:rPr>
              <a:t>.</a:t>
            </a:r>
            <a:r>
              <a:rPr lang="en-US" altLang="zh-CN" sz="2400" dirty="0">
                <a:latin typeface="Arial Unicode MS" panose="020B0604020202020204" pitchFamily="34" charset="-122"/>
              </a:rPr>
              <a:t>2</a:t>
            </a:r>
            <a:r>
              <a:rPr lang="zh-CN" altLang="en-US" sz="2400" dirty="0">
                <a:latin typeface="Arial Unicode MS" panose="020B0604020202020204" pitchFamily="34" charset="-122"/>
              </a:rPr>
              <a:t> </a:t>
            </a:r>
            <a:r>
              <a:rPr lang="en-US" altLang="zh-CN" sz="2400" dirty="0">
                <a:latin typeface="Arial Unicode MS" panose="020B0604020202020204" pitchFamily="34" charset="-122"/>
              </a:rPr>
              <a:t>Cache</a:t>
            </a:r>
            <a:r>
              <a:rPr lang="zh-CN" altLang="en-US" sz="2400" dirty="0">
                <a:latin typeface="Arial Unicode MS" panose="020B0604020202020204" pitchFamily="34" charset="-122"/>
              </a:rPr>
              <a:t>与主存之间的映射</a:t>
            </a:r>
            <a:r>
              <a:rPr lang="en-US" altLang="zh-CN" sz="2400" dirty="0">
                <a:latin typeface="Arial Unicode MS" panose="020B0604020202020204" pitchFamily="34" charset="-122"/>
              </a:rPr>
              <a:t>—</a:t>
            </a:r>
            <a:r>
              <a:rPr lang="zh-CN" altLang="en-US" sz="2400" dirty="0">
                <a:latin typeface="Arial Unicode MS" panose="020B0604020202020204" pitchFamily="34" charset="-122"/>
              </a:rPr>
              <a:t>直接相联</a:t>
            </a:r>
          </a:p>
        </p:txBody>
      </p:sp>
      <p:graphicFrame>
        <p:nvGraphicFramePr>
          <p:cNvPr id="419844" name="Object 4"/>
          <p:cNvGraphicFramePr>
            <a:graphicFrameLocks noGrp="1" noChangeAspect="1"/>
          </p:cNvGraphicFramePr>
          <p:nvPr>
            <p:ph sz="quarter" idx="1"/>
            <p:extLst>
              <p:ext uri="{D42A27DB-BD31-4B8C-83A1-F6EECF244321}">
                <p14:modId xmlns:p14="http://schemas.microsoft.com/office/powerpoint/2010/main" val="2420354032"/>
              </p:ext>
            </p:extLst>
          </p:nvPr>
        </p:nvGraphicFramePr>
        <p:xfrm>
          <a:off x="815413" y="1151687"/>
          <a:ext cx="10609179" cy="2434917"/>
        </p:xfrm>
        <a:graphic>
          <a:graphicData uri="http://schemas.openxmlformats.org/presentationml/2006/ole">
            <mc:AlternateContent xmlns:mc="http://schemas.openxmlformats.org/markup-compatibility/2006">
              <mc:Choice xmlns:v="urn:schemas-microsoft-com:vml" Requires="v">
                <p:oleObj spid="_x0000_s6857" name="Visio" r:id="rId3" imgW="5544006" imgH="1346375" progId="Visio.Drawing.11">
                  <p:embed/>
                </p:oleObj>
              </mc:Choice>
              <mc:Fallback>
                <p:oleObj name="Visio" r:id="rId3" imgW="5544006" imgH="1346375" progId="Visio.Drawing.11">
                  <p:embed/>
                  <p:pic>
                    <p:nvPicPr>
                      <p:cNvPr id="0" name=""/>
                      <p:cNvPicPr>
                        <a:picLocks noChangeAspect="1" noChangeArrowheads="1"/>
                      </p:cNvPicPr>
                      <p:nvPr/>
                    </p:nvPicPr>
                    <p:blipFill>
                      <a:blip r:embed="rId4"/>
                      <a:srcRect/>
                      <a:stretch>
                        <a:fillRect/>
                      </a:stretch>
                    </p:blipFill>
                    <p:spPr bwMode="auto">
                      <a:xfrm>
                        <a:off x="815413" y="1151687"/>
                        <a:ext cx="10609179" cy="2434917"/>
                      </a:xfrm>
                      <a:prstGeom prst="rect">
                        <a:avLst/>
                      </a:prstGeom>
                      <a:noFill/>
                      <a:ln>
                        <a:noFill/>
                      </a:ln>
                      <a:effectLst/>
                    </p:spPr>
                  </p:pic>
                </p:oleObj>
              </mc:Fallback>
            </mc:AlternateContent>
          </a:graphicData>
        </a:graphic>
      </p:graphicFrame>
      <p:grpSp>
        <p:nvGrpSpPr>
          <p:cNvPr id="18" name="Group 29"/>
          <p:cNvGrpSpPr>
            <a:grpSpLocks/>
          </p:cNvGrpSpPr>
          <p:nvPr/>
        </p:nvGrpSpPr>
        <p:grpSpPr bwMode="auto">
          <a:xfrm>
            <a:off x="1271464" y="3284984"/>
            <a:ext cx="9652825" cy="3024336"/>
            <a:chOff x="340" y="2432"/>
            <a:chExt cx="5035" cy="1633"/>
          </a:xfrm>
        </p:grpSpPr>
        <p:sp>
          <p:nvSpPr>
            <p:cNvPr id="19" name="Rectangle 27"/>
            <p:cNvSpPr>
              <a:spLocks noChangeArrowheads="1"/>
            </p:cNvSpPr>
            <p:nvPr/>
          </p:nvSpPr>
          <p:spPr bwMode="auto">
            <a:xfrm>
              <a:off x="340" y="2432"/>
              <a:ext cx="5035" cy="1633"/>
            </a:xfrm>
            <a:prstGeom prst="rect">
              <a:avLst/>
            </a:prstGeom>
            <a:solidFill>
              <a:srgbClr val="F9F9F9"/>
            </a:solidFill>
            <a:ln w="12700">
              <a:solidFill>
                <a:schemeClr val="tx1"/>
              </a:solidFill>
              <a:miter lim="800000"/>
              <a:headEnd/>
              <a:tailEnd/>
            </a:ln>
          </p:spPr>
          <p:txBody>
            <a:bodyPr wrap="none" anchor="ctr"/>
            <a:lstStyle/>
            <a:p>
              <a:pPr algn="ctr" eaLnBrk="0" hangingPunct="0">
                <a:buNone/>
              </a:pPr>
              <a:endParaRPr lang="zh-CN" altLang="en-US" sz="2800"/>
            </a:p>
          </p:txBody>
        </p:sp>
        <p:sp>
          <p:nvSpPr>
            <p:cNvPr id="20" name="Text Box 28"/>
            <p:cNvSpPr txBox="1">
              <a:spLocks noChangeArrowheads="1"/>
            </p:cNvSpPr>
            <p:nvPr/>
          </p:nvSpPr>
          <p:spPr bwMode="auto">
            <a:xfrm>
              <a:off x="340" y="3838"/>
              <a:ext cx="453" cy="191"/>
            </a:xfrm>
            <a:prstGeom prst="rect">
              <a:avLst/>
            </a:prstGeom>
            <a:noFill/>
            <a:ln w="12700">
              <a:noFill/>
              <a:miter lim="800000"/>
              <a:headEnd/>
              <a:tailEnd/>
            </a:ln>
          </p:spPr>
          <p:txBody>
            <a:bodyPr>
              <a:spAutoFit/>
            </a:bodyPr>
            <a:lstStyle/>
            <a:p>
              <a:pPr algn="ctr" eaLnBrk="0" hangingPunct="0">
                <a:spcBef>
                  <a:spcPct val="50000"/>
                </a:spcBef>
                <a:buNone/>
              </a:pPr>
              <a:r>
                <a:rPr lang="zh-CN" altLang="en-US" sz="2000" b="1">
                  <a:solidFill>
                    <a:schemeClr val="accent2"/>
                  </a:solidFill>
                </a:rPr>
                <a:t>主存</a:t>
              </a:r>
            </a:p>
          </p:txBody>
        </p:sp>
      </p:grpSp>
      <p:graphicFrame>
        <p:nvGraphicFramePr>
          <p:cNvPr id="21" name="Object 13"/>
          <p:cNvGraphicFramePr>
            <a:graphicFrameLocks noGrp="1" noChangeAspect="1"/>
          </p:cNvGraphicFramePr>
          <p:nvPr>
            <p:ph sz="quarter" idx="2"/>
            <p:extLst>
              <p:ext uri="{D42A27DB-BD31-4B8C-83A1-F6EECF244321}">
                <p14:modId xmlns:p14="http://schemas.microsoft.com/office/powerpoint/2010/main" val="746703717"/>
              </p:ext>
            </p:extLst>
          </p:nvPr>
        </p:nvGraphicFramePr>
        <p:xfrm>
          <a:off x="1847528" y="3392658"/>
          <a:ext cx="1913310" cy="754590"/>
        </p:xfrm>
        <a:graphic>
          <a:graphicData uri="http://schemas.openxmlformats.org/presentationml/2006/ole">
            <mc:AlternateContent xmlns:mc="http://schemas.openxmlformats.org/markup-compatibility/2006">
              <mc:Choice xmlns:v="urn:schemas-microsoft-com:vml" Requires="v">
                <p:oleObj spid="_x0000_s6858" name="Visio" r:id="rId5" imgW="991210" imgH="411175" progId="Visio.Drawing.11">
                  <p:embed/>
                </p:oleObj>
              </mc:Choice>
              <mc:Fallback>
                <p:oleObj name="Visio" r:id="rId5" imgW="991210" imgH="41117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528" y="3392658"/>
                        <a:ext cx="1913310" cy="754590"/>
                      </a:xfrm>
                      <a:prstGeom prst="rect">
                        <a:avLst/>
                      </a:prstGeom>
                      <a:noFill/>
                      <a:ln>
                        <a:noFill/>
                      </a:ln>
                      <a:effectLst/>
                    </p:spPr>
                  </p:pic>
                </p:oleObj>
              </mc:Fallback>
            </mc:AlternateContent>
          </a:graphicData>
        </a:graphic>
      </p:graphicFrame>
      <p:graphicFrame>
        <p:nvGraphicFramePr>
          <p:cNvPr id="22" name="Object 16"/>
          <p:cNvGraphicFramePr>
            <a:graphicFrameLocks noGrp="1" noChangeAspect="1"/>
          </p:cNvGraphicFramePr>
          <p:nvPr>
            <p:ph sz="quarter" idx="3"/>
            <p:extLst>
              <p:ext uri="{D42A27DB-BD31-4B8C-83A1-F6EECF244321}">
                <p14:modId xmlns:p14="http://schemas.microsoft.com/office/powerpoint/2010/main" val="520143393"/>
              </p:ext>
            </p:extLst>
          </p:nvPr>
        </p:nvGraphicFramePr>
        <p:xfrm>
          <a:off x="3935760" y="3348211"/>
          <a:ext cx="1913310" cy="839786"/>
        </p:xfrm>
        <a:graphic>
          <a:graphicData uri="http://schemas.openxmlformats.org/presentationml/2006/ole">
            <mc:AlternateContent xmlns:mc="http://schemas.openxmlformats.org/markup-compatibility/2006">
              <mc:Choice xmlns:v="urn:schemas-microsoft-com:vml" Requires="v">
                <p:oleObj spid="_x0000_s6859" name="Visio" r:id="rId7" imgW="991210" imgH="411175" progId="Visio.Drawing.11">
                  <p:embed/>
                </p:oleObj>
              </mc:Choice>
              <mc:Fallback>
                <p:oleObj name="Visio" r:id="rId7" imgW="991210" imgH="41117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760" y="3348211"/>
                        <a:ext cx="1913310" cy="839786"/>
                      </a:xfrm>
                      <a:prstGeom prst="rect">
                        <a:avLst/>
                      </a:prstGeom>
                      <a:noFill/>
                      <a:ln>
                        <a:noFill/>
                      </a:ln>
                      <a:effectLst/>
                    </p:spPr>
                  </p:pic>
                </p:oleObj>
              </mc:Fallback>
            </mc:AlternateContent>
          </a:graphicData>
        </a:graphic>
      </p:graphicFrame>
      <p:graphicFrame>
        <p:nvGraphicFramePr>
          <p:cNvPr id="23" name="Object 19"/>
          <p:cNvGraphicFramePr>
            <a:graphicFrameLocks noGrp="1" noChangeAspect="1"/>
          </p:cNvGraphicFramePr>
          <p:nvPr>
            <p:ph sz="quarter" idx="4"/>
            <p:extLst>
              <p:ext uri="{D42A27DB-BD31-4B8C-83A1-F6EECF244321}">
                <p14:modId xmlns:p14="http://schemas.microsoft.com/office/powerpoint/2010/main" val="1417873669"/>
              </p:ext>
            </p:extLst>
          </p:nvPr>
        </p:nvGraphicFramePr>
        <p:xfrm>
          <a:off x="6023993" y="3348208"/>
          <a:ext cx="1827039" cy="801244"/>
        </p:xfrm>
        <a:graphic>
          <a:graphicData uri="http://schemas.openxmlformats.org/presentationml/2006/ole">
            <mc:AlternateContent xmlns:mc="http://schemas.openxmlformats.org/markup-compatibility/2006">
              <mc:Choice xmlns:v="urn:schemas-microsoft-com:vml" Requires="v">
                <p:oleObj spid="_x0000_s6860" name="Visio" r:id="rId9" imgW="991210" imgH="411175" progId="Visio.Drawing.11">
                  <p:embed/>
                </p:oleObj>
              </mc:Choice>
              <mc:Fallback>
                <p:oleObj name="Visio" r:id="rId9" imgW="991210" imgH="41117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3993" y="3348208"/>
                        <a:ext cx="1827039" cy="801244"/>
                      </a:xfrm>
                      <a:prstGeom prst="rect">
                        <a:avLst/>
                      </a:prstGeom>
                      <a:noFill/>
                      <a:ln>
                        <a:noFill/>
                      </a:ln>
                      <a:effectLst/>
                    </p:spPr>
                  </p:pic>
                </p:oleObj>
              </mc:Fallback>
            </mc:AlternateContent>
          </a:graphicData>
        </a:graphic>
      </p:graphicFrame>
      <p:graphicFrame>
        <p:nvGraphicFramePr>
          <p:cNvPr id="24" name="Object 22"/>
          <p:cNvGraphicFramePr>
            <a:graphicFrameLocks noChangeAspect="1"/>
          </p:cNvGraphicFramePr>
          <p:nvPr>
            <p:extLst>
              <p:ext uri="{D42A27DB-BD31-4B8C-83A1-F6EECF244321}">
                <p14:modId xmlns:p14="http://schemas.microsoft.com/office/powerpoint/2010/main" val="4124089900"/>
              </p:ext>
            </p:extLst>
          </p:nvPr>
        </p:nvGraphicFramePr>
        <p:xfrm>
          <a:off x="8197730" y="3348207"/>
          <a:ext cx="2434774" cy="811387"/>
        </p:xfrm>
        <a:graphic>
          <a:graphicData uri="http://schemas.openxmlformats.org/presentationml/2006/ole">
            <mc:AlternateContent xmlns:mc="http://schemas.openxmlformats.org/markup-compatibility/2006">
              <mc:Choice xmlns:v="urn:schemas-microsoft-com:vml" Requires="v">
                <p:oleObj spid="_x0000_s6861" name="Visio" r:id="rId11" imgW="1306678" imgH="411175" progId="Visio.Drawing.11">
                  <p:embed/>
                </p:oleObj>
              </mc:Choice>
              <mc:Fallback>
                <p:oleObj name="Visio" r:id="rId11" imgW="1306678" imgH="411175"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7730" y="3348207"/>
                        <a:ext cx="2434774" cy="811387"/>
                      </a:xfrm>
                      <a:prstGeom prst="rect">
                        <a:avLst/>
                      </a:prstGeom>
                      <a:noFill/>
                      <a:ln>
                        <a:noFill/>
                      </a:ln>
                      <a:effectLst/>
                    </p:spPr>
                  </p:pic>
                </p:oleObj>
              </mc:Fallback>
            </mc:AlternateContent>
          </a:graphicData>
        </a:graphic>
      </p:graphicFrame>
      <p:graphicFrame>
        <p:nvGraphicFramePr>
          <p:cNvPr id="25" name="Object 23"/>
          <p:cNvGraphicFramePr>
            <a:graphicFrameLocks noChangeAspect="1"/>
          </p:cNvGraphicFramePr>
          <p:nvPr>
            <p:extLst>
              <p:ext uri="{D42A27DB-BD31-4B8C-83A1-F6EECF244321}">
                <p14:modId xmlns:p14="http://schemas.microsoft.com/office/powerpoint/2010/main" val="1004432937"/>
              </p:ext>
            </p:extLst>
          </p:nvPr>
        </p:nvGraphicFramePr>
        <p:xfrm>
          <a:off x="1847528" y="4245395"/>
          <a:ext cx="1913310" cy="801244"/>
        </p:xfrm>
        <a:graphic>
          <a:graphicData uri="http://schemas.openxmlformats.org/presentationml/2006/ole">
            <mc:AlternateContent xmlns:mc="http://schemas.openxmlformats.org/markup-compatibility/2006">
              <mc:Choice xmlns:v="urn:schemas-microsoft-com:vml" Requires="v">
                <p:oleObj spid="_x0000_s6862" name="Visio" r:id="rId13" imgW="991210" imgH="411175" progId="Visio.Drawing.11">
                  <p:embed/>
                </p:oleObj>
              </mc:Choice>
              <mc:Fallback>
                <p:oleObj name="Visio" r:id="rId13" imgW="991210" imgH="411175"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7528" y="4245395"/>
                        <a:ext cx="1913310" cy="801244"/>
                      </a:xfrm>
                      <a:prstGeom prst="rect">
                        <a:avLst/>
                      </a:prstGeom>
                      <a:noFill/>
                      <a:ln>
                        <a:noFill/>
                      </a:ln>
                      <a:effec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1417536444"/>
              </p:ext>
            </p:extLst>
          </p:nvPr>
        </p:nvGraphicFramePr>
        <p:xfrm>
          <a:off x="3935760" y="4245398"/>
          <a:ext cx="1913310" cy="839786"/>
        </p:xfrm>
        <a:graphic>
          <a:graphicData uri="http://schemas.openxmlformats.org/presentationml/2006/ole">
            <mc:AlternateContent xmlns:mc="http://schemas.openxmlformats.org/markup-compatibility/2006">
              <mc:Choice xmlns:v="urn:schemas-microsoft-com:vml" Requires="v">
                <p:oleObj spid="_x0000_s6863" name="Visio" r:id="rId15" imgW="991210" imgH="411175" progId="Visio.Drawing.11">
                  <p:embed/>
                </p:oleObj>
              </mc:Choice>
              <mc:Fallback>
                <p:oleObj name="Visio" r:id="rId15" imgW="991210" imgH="411175"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5760" y="4245398"/>
                        <a:ext cx="1913310" cy="839786"/>
                      </a:xfrm>
                      <a:prstGeom prst="rect">
                        <a:avLst/>
                      </a:prstGeom>
                      <a:noFill/>
                      <a:ln>
                        <a:noFill/>
                      </a:ln>
                      <a:effectLst/>
                    </p:spPr>
                  </p:pic>
                </p:oleObj>
              </mc:Fallback>
            </mc:AlternateContent>
          </a:graphicData>
        </a:graphic>
      </p:graphicFrame>
      <p:graphicFrame>
        <p:nvGraphicFramePr>
          <p:cNvPr id="27" name="Object 25"/>
          <p:cNvGraphicFramePr>
            <a:graphicFrameLocks noChangeAspect="1"/>
          </p:cNvGraphicFramePr>
          <p:nvPr>
            <p:extLst>
              <p:ext uri="{D42A27DB-BD31-4B8C-83A1-F6EECF244321}">
                <p14:modId xmlns:p14="http://schemas.microsoft.com/office/powerpoint/2010/main" val="2867063122"/>
              </p:ext>
            </p:extLst>
          </p:nvPr>
        </p:nvGraphicFramePr>
        <p:xfrm>
          <a:off x="6023992" y="4245395"/>
          <a:ext cx="1825122" cy="801244"/>
        </p:xfrm>
        <a:graphic>
          <a:graphicData uri="http://schemas.openxmlformats.org/presentationml/2006/ole">
            <mc:AlternateContent xmlns:mc="http://schemas.openxmlformats.org/markup-compatibility/2006">
              <mc:Choice xmlns:v="urn:schemas-microsoft-com:vml" Requires="v">
                <p:oleObj spid="_x0000_s6864" name="Visio" r:id="rId17" imgW="991210" imgH="411175" progId="Visio.Drawing.11">
                  <p:embed/>
                </p:oleObj>
              </mc:Choice>
              <mc:Fallback>
                <p:oleObj name="Visio" r:id="rId17" imgW="991210" imgH="411175"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3992" y="4245395"/>
                        <a:ext cx="1825122" cy="801244"/>
                      </a:xfrm>
                      <a:prstGeom prst="rect">
                        <a:avLst/>
                      </a:prstGeom>
                      <a:noFill/>
                      <a:ln>
                        <a:noFill/>
                      </a:ln>
                      <a:effectLst/>
                    </p:spPr>
                  </p:pic>
                </p:oleObj>
              </mc:Fallback>
            </mc:AlternateContent>
          </a:graphicData>
        </a:graphic>
      </p:graphicFrame>
      <p:graphicFrame>
        <p:nvGraphicFramePr>
          <p:cNvPr id="28" name="Object 26"/>
          <p:cNvGraphicFramePr>
            <a:graphicFrameLocks noChangeAspect="1"/>
          </p:cNvGraphicFramePr>
          <p:nvPr>
            <p:extLst>
              <p:ext uri="{D42A27DB-BD31-4B8C-83A1-F6EECF244321}">
                <p14:modId xmlns:p14="http://schemas.microsoft.com/office/powerpoint/2010/main" val="2023097715"/>
              </p:ext>
            </p:extLst>
          </p:nvPr>
        </p:nvGraphicFramePr>
        <p:xfrm>
          <a:off x="8184232" y="4245398"/>
          <a:ext cx="2448272" cy="839786"/>
        </p:xfrm>
        <a:graphic>
          <a:graphicData uri="http://schemas.openxmlformats.org/presentationml/2006/ole">
            <mc:AlternateContent xmlns:mc="http://schemas.openxmlformats.org/markup-compatibility/2006">
              <mc:Choice xmlns:v="urn:schemas-microsoft-com:vml" Requires="v">
                <p:oleObj spid="_x0000_s6865" name="Visio" r:id="rId19" imgW="1306678" imgH="411175" progId="Visio.Drawing.11">
                  <p:embed/>
                </p:oleObj>
              </mc:Choice>
              <mc:Fallback>
                <p:oleObj name="Visio" r:id="rId19" imgW="1306678" imgH="411175"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84232" y="4245398"/>
                        <a:ext cx="2448272" cy="839786"/>
                      </a:xfrm>
                      <a:prstGeom prst="rect">
                        <a:avLst/>
                      </a:prstGeom>
                      <a:noFill/>
                      <a:ln>
                        <a:noFill/>
                      </a:ln>
                      <a:effectLst/>
                    </p:spPr>
                  </p:pic>
                </p:oleObj>
              </mc:Fallback>
            </mc:AlternateContent>
          </a:graphicData>
        </a:graphic>
      </p:graphicFrame>
      <p:sp>
        <p:nvSpPr>
          <p:cNvPr id="6" name="文本框 5"/>
          <p:cNvSpPr txBox="1"/>
          <p:nvPr/>
        </p:nvSpPr>
        <p:spPr>
          <a:xfrm>
            <a:off x="551384" y="3435097"/>
            <a:ext cx="672075" cy="353943"/>
          </a:xfrm>
          <a:prstGeom prst="rect">
            <a:avLst/>
          </a:prstGeom>
          <a:noFill/>
        </p:spPr>
        <p:txBody>
          <a:bodyPr wrap="square" rtlCol="0">
            <a:spAutoFit/>
          </a:bodyPr>
          <a:lstStyle/>
          <a:p>
            <a:pPr>
              <a:buNone/>
            </a:pPr>
            <a:r>
              <a:rPr lang="en-US" altLang="zh-CN" sz="2000" b="1" dirty="0">
                <a:solidFill>
                  <a:schemeClr val="accent1"/>
                </a:solidFill>
              </a:rPr>
              <a:t>0</a:t>
            </a:r>
            <a:r>
              <a:rPr lang="zh-CN" altLang="en-US" sz="2000" b="1" dirty="0">
                <a:solidFill>
                  <a:schemeClr val="accent1"/>
                </a:solidFill>
              </a:rPr>
              <a:t>区</a:t>
            </a:r>
          </a:p>
        </p:txBody>
      </p:sp>
      <p:sp>
        <p:nvSpPr>
          <p:cNvPr id="30" name="文本框 29"/>
          <p:cNvSpPr txBox="1"/>
          <p:nvPr/>
        </p:nvSpPr>
        <p:spPr>
          <a:xfrm>
            <a:off x="551384" y="4332656"/>
            <a:ext cx="672075" cy="353943"/>
          </a:xfrm>
          <a:prstGeom prst="rect">
            <a:avLst/>
          </a:prstGeom>
          <a:noFill/>
        </p:spPr>
        <p:txBody>
          <a:bodyPr wrap="square" rtlCol="0">
            <a:spAutoFit/>
          </a:bodyPr>
          <a:lstStyle/>
          <a:p>
            <a:pPr>
              <a:buNone/>
            </a:pPr>
            <a:r>
              <a:rPr lang="en-US" altLang="zh-CN" sz="2000" b="1" dirty="0">
                <a:solidFill>
                  <a:schemeClr val="accent1"/>
                </a:solidFill>
              </a:rPr>
              <a:t>1</a:t>
            </a:r>
            <a:r>
              <a:rPr lang="zh-CN" altLang="en-US" sz="2000" b="1" dirty="0">
                <a:solidFill>
                  <a:schemeClr val="accent1"/>
                </a:solidFill>
              </a:rPr>
              <a:t>区</a:t>
            </a:r>
          </a:p>
        </p:txBody>
      </p:sp>
      <p:sp>
        <p:nvSpPr>
          <p:cNvPr id="7" name="文本框 6"/>
          <p:cNvSpPr txBox="1"/>
          <p:nvPr/>
        </p:nvSpPr>
        <p:spPr>
          <a:xfrm>
            <a:off x="1055440" y="1877082"/>
            <a:ext cx="1821135" cy="327782"/>
          </a:xfrm>
          <a:prstGeom prst="rect">
            <a:avLst/>
          </a:prstGeom>
          <a:noFill/>
        </p:spPr>
        <p:txBody>
          <a:bodyPr wrap="square" rtlCol="0">
            <a:spAutoFit/>
          </a:bodyPr>
          <a:lstStyle/>
          <a:p>
            <a:pPr algn="r">
              <a:buNone/>
            </a:pPr>
            <a:r>
              <a:rPr lang="zh-CN" altLang="en-US" sz="1800" b="1" dirty="0">
                <a:solidFill>
                  <a:schemeClr val="accent1"/>
                </a:solidFill>
              </a:rPr>
              <a:t>区内编号</a:t>
            </a:r>
          </a:p>
        </p:txBody>
      </p:sp>
      <p:sp>
        <p:nvSpPr>
          <p:cNvPr id="2" name="矩形 1"/>
          <p:cNvSpPr/>
          <p:nvPr/>
        </p:nvSpPr>
        <p:spPr>
          <a:xfrm>
            <a:off x="407368" y="921746"/>
            <a:ext cx="11305256" cy="406265"/>
          </a:xfrm>
          <a:prstGeom prst="rect">
            <a:avLst/>
          </a:prstGeom>
        </p:spPr>
        <p:txBody>
          <a:bodyPr wrap="square">
            <a:spAutoFit/>
          </a:bodyPr>
          <a:lstStyle/>
          <a:p>
            <a:pPr marL="474663" lvl="1">
              <a:buNone/>
            </a:pPr>
            <a:r>
              <a:rPr lang="zh-CN" altLang="en-US" sz="2400" dirty="0"/>
              <a:t>例：主存容量1</a:t>
            </a:r>
            <a:r>
              <a:rPr lang="en-US" altLang="zh-CN" sz="2400" dirty="0"/>
              <a:t>M</a:t>
            </a:r>
            <a:r>
              <a:rPr lang="zh-CN" altLang="en-US" sz="2400" dirty="0"/>
              <a:t>字节，</a:t>
            </a:r>
            <a:r>
              <a:rPr lang="en-US" altLang="zh-CN" sz="2400" dirty="0"/>
              <a:t>Cache</a:t>
            </a:r>
            <a:r>
              <a:rPr lang="zh-CN" altLang="en-US" sz="2400" dirty="0"/>
              <a:t>容量</a:t>
            </a:r>
            <a:r>
              <a:rPr lang="en-US" altLang="zh-CN" sz="2400" dirty="0"/>
              <a:t>4k</a:t>
            </a:r>
            <a:r>
              <a:rPr lang="zh-CN" altLang="en-US" sz="2400" dirty="0"/>
              <a:t>字节，</a:t>
            </a:r>
            <a:r>
              <a:rPr lang="en-US" altLang="zh-CN" sz="2400" dirty="0"/>
              <a:t>Block</a:t>
            </a:r>
            <a:r>
              <a:rPr lang="zh-CN" altLang="en-US" sz="2400" dirty="0"/>
              <a:t>大小</a:t>
            </a:r>
            <a:r>
              <a:rPr lang="en-US" altLang="zh-CN" sz="2400" dirty="0"/>
              <a:t>256 Bytes</a:t>
            </a:r>
          </a:p>
        </p:txBody>
      </p:sp>
    </p:spTree>
    <p:extLst>
      <p:ext uri="{BB962C8B-B14F-4D97-AF65-F5344CB8AC3E}">
        <p14:creationId xmlns:p14="http://schemas.microsoft.com/office/powerpoint/2010/main" val="355036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44"/>
                                        </p:tgtEl>
                                        <p:attrNameLst>
                                          <p:attrName>style.visibility</p:attrName>
                                        </p:attrNameLst>
                                      </p:cBhvr>
                                      <p:to>
                                        <p:strVal val="visible"/>
                                      </p:to>
                                    </p:set>
                                    <p:animEffect transition="in" filter="blinds(horizontal)">
                                      <p:cBhvr>
                                        <p:cTn id="7" dur="500"/>
                                        <p:tgtEl>
                                          <p:spTgt spid="4198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1+#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1+#ppt_w/2"/>
                                          </p:val>
                                        </p:tav>
                                        <p:tav tm="100000">
                                          <p:val>
                                            <p:strVal val="#ppt_x"/>
                                          </p:val>
                                        </p:tav>
                                      </p:tavLst>
                                    </p:anim>
                                    <p:anim calcmode="lin" valueType="num">
                                      <p:cBhvr additive="base">
                                        <p:cTn id="5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1+#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直接相联</a:t>
            </a:r>
          </a:p>
        </p:txBody>
      </p:sp>
      <p:graphicFrame>
        <p:nvGraphicFramePr>
          <p:cNvPr id="7170" name="Object 13"/>
          <p:cNvGraphicFramePr>
            <a:graphicFrameLocks noGrp="1" noChangeAspect="1"/>
          </p:cNvGraphicFramePr>
          <p:nvPr>
            <p:ph idx="1"/>
            <p:extLst>
              <p:ext uri="{D42A27DB-BD31-4B8C-83A1-F6EECF244321}">
                <p14:modId xmlns:p14="http://schemas.microsoft.com/office/powerpoint/2010/main" val="1252740062"/>
              </p:ext>
            </p:extLst>
          </p:nvPr>
        </p:nvGraphicFramePr>
        <p:xfrm>
          <a:off x="1489921" y="836712"/>
          <a:ext cx="9360329" cy="5612967"/>
        </p:xfrm>
        <a:graphic>
          <a:graphicData uri="http://schemas.openxmlformats.org/presentationml/2006/ole">
            <mc:AlternateContent xmlns:mc="http://schemas.openxmlformats.org/markup-compatibility/2006">
              <mc:Choice xmlns:v="urn:schemas-microsoft-com:vml" Requires="v">
                <p:oleObj spid="_x0000_s7249" name="Visio" r:id="rId4" imgW="5553081" imgH="4382814" progId="Visio.Drawing.11">
                  <p:embed/>
                </p:oleObj>
              </mc:Choice>
              <mc:Fallback>
                <p:oleObj name="Visio" r:id="rId4" imgW="5553081" imgH="4382814" progId="Visio.Drawing.11">
                  <p:embed/>
                  <p:pic>
                    <p:nvPicPr>
                      <p:cNvPr id="0" name=""/>
                      <p:cNvPicPr>
                        <a:picLocks noChangeAspect="1" noChangeArrowheads="1"/>
                      </p:cNvPicPr>
                      <p:nvPr/>
                    </p:nvPicPr>
                    <p:blipFill>
                      <a:blip r:embed="rId5"/>
                      <a:srcRect/>
                      <a:stretch>
                        <a:fillRect/>
                      </a:stretch>
                    </p:blipFill>
                    <p:spPr bwMode="auto">
                      <a:xfrm>
                        <a:off x="1489921" y="836712"/>
                        <a:ext cx="9360329" cy="5612967"/>
                      </a:xfrm>
                      <a:prstGeom prst="rect">
                        <a:avLst/>
                      </a:prstGeom>
                      <a:noFill/>
                    </p:spPr>
                  </p:pic>
                </p:oleObj>
              </mc:Fallback>
            </mc:AlternateContent>
          </a:graphicData>
        </a:graphic>
      </p:graphicFrame>
      <p:sp>
        <p:nvSpPr>
          <p:cNvPr id="6" name="文本框 5"/>
          <p:cNvSpPr txBox="1"/>
          <p:nvPr/>
        </p:nvSpPr>
        <p:spPr>
          <a:xfrm>
            <a:off x="1199457" y="3162454"/>
            <a:ext cx="672075" cy="301621"/>
          </a:xfrm>
          <a:prstGeom prst="rect">
            <a:avLst/>
          </a:prstGeom>
          <a:noFill/>
        </p:spPr>
        <p:txBody>
          <a:bodyPr wrap="square" rtlCol="0">
            <a:spAutoFit/>
          </a:bodyPr>
          <a:lstStyle/>
          <a:p>
            <a:pPr>
              <a:buNone/>
            </a:pPr>
            <a:r>
              <a:rPr lang="en-US" altLang="zh-CN" sz="1600" b="1" dirty="0"/>
              <a:t>0</a:t>
            </a:r>
            <a:r>
              <a:rPr lang="zh-CN" altLang="en-US" sz="1600" b="1" dirty="0"/>
              <a:t>区</a:t>
            </a:r>
          </a:p>
        </p:txBody>
      </p:sp>
      <p:sp>
        <p:nvSpPr>
          <p:cNvPr id="7" name="文本框 6"/>
          <p:cNvSpPr txBox="1"/>
          <p:nvPr/>
        </p:nvSpPr>
        <p:spPr>
          <a:xfrm>
            <a:off x="1199457" y="3738518"/>
            <a:ext cx="672075" cy="301621"/>
          </a:xfrm>
          <a:prstGeom prst="rect">
            <a:avLst/>
          </a:prstGeom>
          <a:noFill/>
        </p:spPr>
        <p:txBody>
          <a:bodyPr wrap="square" rtlCol="0">
            <a:spAutoFit/>
          </a:bodyPr>
          <a:lstStyle/>
          <a:p>
            <a:pPr>
              <a:buNone/>
            </a:pPr>
            <a:r>
              <a:rPr lang="en-US" altLang="zh-CN" sz="1600" b="1" dirty="0"/>
              <a:t>1</a:t>
            </a:r>
            <a:r>
              <a:rPr lang="zh-CN" altLang="en-US" sz="1600" b="1" dirty="0"/>
              <a:t>区</a:t>
            </a:r>
          </a:p>
        </p:txBody>
      </p:sp>
      <p:sp>
        <p:nvSpPr>
          <p:cNvPr id="8" name="文本框 7"/>
          <p:cNvSpPr txBox="1"/>
          <p:nvPr/>
        </p:nvSpPr>
        <p:spPr>
          <a:xfrm>
            <a:off x="1103445" y="5466710"/>
            <a:ext cx="864096" cy="301621"/>
          </a:xfrm>
          <a:prstGeom prst="rect">
            <a:avLst/>
          </a:prstGeom>
          <a:noFill/>
        </p:spPr>
        <p:txBody>
          <a:bodyPr wrap="square" rtlCol="0">
            <a:spAutoFit/>
          </a:bodyPr>
          <a:lstStyle/>
          <a:p>
            <a:pPr>
              <a:buNone/>
            </a:pPr>
            <a:r>
              <a:rPr lang="en-US" altLang="zh-CN" sz="1600" b="1" dirty="0"/>
              <a:t>FF</a:t>
            </a:r>
            <a:r>
              <a:rPr lang="zh-CN" altLang="en-US" sz="1600" b="1" dirty="0"/>
              <a:t>区</a:t>
            </a:r>
          </a:p>
        </p:txBody>
      </p:sp>
      <p:sp>
        <p:nvSpPr>
          <p:cNvPr id="9" name="文本框 8"/>
          <p:cNvSpPr txBox="1"/>
          <p:nvPr/>
        </p:nvSpPr>
        <p:spPr>
          <a:xfrm>
            <a:off x="1199457" y="4242574"/>
            <a:ext cx="672075" cy="301621"/>
          </a:xfrm>
          <a:prstGeom prst="rect">
            <a:avLst/>
          </a:prstGeom>
          <a:noFill/>
        </p:spPr>
        <p:txBody>
          <a:bodyPr wrap="square" rtlCol="0">
            <a:spAutoFit/>
          </a:bodyPr>
          <a:lstStyle/>
          <a:p>
            <a:pPr>
              <a:buNone/>
            </a:pPr>
            <a:r>
              <a:rPr lang="en-US" altLang="zh-CN" sz="1600" b="1" dirty="0"/>
              <a:t>2</a:t>
            </a:r>
            <a:r>
              <a:rPr lang="zh-CN" altLang="en-US" sz="1600" b="1" dirty="0"/>
              <a:t>区</a:t>
            </a:r>
          </a:p>
        </p:txBody>
      </p:sp>
      <p:sp>
        <p:nvSpPr>
          <p:cNvPr id="10" name="文本框 9"/>
          <p:cNvSpPr txBox="1"/>
          <p:nvPr/>
        </p:nvSpPr>
        <p:spPr>
          <a:xfrm>
            <a:off x="1199457" y="4725144"/>
            <a:ext cx="672075" cy="301621"/>
          </a:xfrm>
          <a:prstGeom prst="rect">
            <a:avLst/>
          </a:prstGeom>
          <a:noFill/>
        </p:spPr>
        <p:txBody>
          <a:bodyPr wrap="square" rtlCol="0">
            <a:spAutoFit/>
          </a:bodyPr>
          <a:lstStyle/>
          <a:p>
            <a:pPr>
              <a:buNone/>
            </a:pPr>
            <a:r>
              <a:rPr lang="en-US" altLang="zh-CN" sz="1600" b="1" dirty="0"/>
              <a:t>3</a:t>
            </a:r>
            <a:r>
              <a:rPr lang="zh-CN" altLang="en-US" sz="1600" b="1" dirty="0"/>
              <a:t>区</a:t>
            </a:r>
          </a:p>
        </p:txBody>
      </p:sp>
      <p:sp>
        <p:nvSpPr>
          <p:cNvPr id="4" name="文本框 3"/>
          <p:cNvSpPr txBox="1"/>
          <p:nvPr/>
        </p:nvSpPr>
        <p:spPr>
          <a:xfrm>
            <a:off x="1271464" y="5063698"/>
            <a:ext cx="341632" cy="403012"/>
          </a:xfrm>
          <a:prstGeom prst="rect">
            <a:avLst/>
          </a:prstGeom>
          <a:noFill/>
        </p:spPr>
        <p:txBody>
          <a:bodyPr vert="eaVert" wrap="square" rtlCol="0">
            <a:spAutoFit/>
          </a:bodyPr>
          <a:lstStyle/>
          <a:p>
            <a:pPr algn="r">
              <a:buNone/>
            </a:pPr>
            <a:r>
              <a:rPr lang="en-US" altLang="zh-CN" sz="1200" dirty="0"/>
              <a:t>……</a:t>
            </a:r>
            <a:endParaRPr lang="zh-CN" altLang="en-US" sz="1200" dirty="0"/>
          </a:p>
        </p:txBody>
      </p:sp>
      <p:sp>
        <p:nvSpPr>
          <p:cNvPr id="2" name="文本框 1"/>
          <p:cNvSpPr txBox="1"/>
          <p:nvPr/>
        </p:nvSpPr>
        <p:spPr bwMode="auto">
          <a:xfrm>
            <a:off x="2783632" y="1340768"/>
            <a:ext cx="792088"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eaLnBrk="1" hangingPunct="1">
              <a:lnSpc>
                <a:spcPct val="95000"/>
              </a:lnSpc>
              <a:buNone/>
            </a:pPr>
            <a:r>
              <a:rPr lang="en-US" altLang="zh-CN" sz="1800" b="1" dirty="0">
                <a:solidFill>
                  <a:schemeClr val="accent1"/>
                </a:solidFill>
                <a:ea typeface="宋体" panose="02010600030101010101" pitchFamily="2" charset="-122"/>
              </a:rPr>
              <a:t>index</a:t>
            </a:r>
            <a:endParaRPr lang="zh-CN" altLang="en-US" sz="1800" b="1" dirty="0">
              <a:solidFill>
                <a:schemeClr val="accent1"/>
              </a:solidFill>
              <a:ea typeface="宋体" panose="02010600030101010101" pitchFamily="2" charset="-122"/>
            </a:endParaRPr>
          </a:p>
        </p:txBody>
      </p:sp>
      <p:sp>
        <p:nvSpPr>
          <p:cNvPr id="11" name="文本框 10"/>
          <p:cNvSpPr txBox="1"/>
          <p:nvPr/>
        </p:nvSpPr>
        <p:spPr bwMode="auto">
          <a:xfrm>
            <a:off x="2063552" y="2564904"/>
            <a:ext cx="1152128"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eaLnBrk="1" hangingPunct="1">
              <a:lnSpc>
                <a:spcPct val="95000"/>
              </a:lnSpc>
              <a:buNone/>
            </a:pPr>
            <a:r>
              <a:rPr lang="en-US" altLang="zh-CN" sz="1800" b="1" dirty="0">
                <a:ea typeface="宋体" panose="02010600030101010101" pitchFamily="2" charset="-122"/>
              </a:rPr>
              <a:t>Tag</a:t>
            </a:r>
            <a:r>
              <a:rPr lang="en-US" altLang="zh-CN" dirty="0"/>
              <a:t>/</a:t>
            </a:r>
            <a:r>
              <a:rPr lang="en-US" altLang="zh-CN" dirty="0">
                <a:solidFill>
                  <a:schemeClr val="accent1"/>
                </a:solidFill>
              </a:rPr>
              <a:t>index</a:t>
            </a:r>
            <a:endParaRPr lang="zh-CN" altLang="en-US" sz="1800" b="1" dirty="0">
              <a:solidFill>
                <a:schemeClr val="accent1"/>
              </a:solidFill>
            </a:endParaRPr>
          </a:p>
        </p:txBody>
      </p:sp>
    </p:spTree>
    <p:extLst>
      <p:ext uri="{BB962C8B-B14F-4D97-AF65-F5344CB8AC3E}">
        <p14:creationId xmlns:p14="http://schemas.microsoft.com/office/powerpoint/2010/main" val="168038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p>
        </p:txBody>
      </p:sp>
      <p:graphicFrame>
        <p:nvGraphicFramePr>
          <p:cNvPr id="293894" name="Object 6"/>
          <p:cNvGraphicFramePr>
            <a:graphicFrameLocks noChangeAspect="1"/>
          </p:cNvGraphicFramePr>
          <p:nvPr>
            <p:extLst>
              <p:ext uri="{D42A27DB-BD31-4B8C-83A1-F6EECF244321}">
                <p14:modId xmlns:p14="http://schemas.microsoft.com/office/powerpoint/2010/main" val="3028539471"/>
              </p:ext>
            </p:extLst>
          </p:nvPr>
        </p:nvGraphicFramePr>
        <p:xfrm>
          <a:off x="4295800" y="908720"/>
          <a:ext cx="7560842" cy="5591522"/>
        </p:xfrm>
        <a:graphic>
          <a:graphicData uri="http://schemas.openxmlformats.org/presentationml/2006/ole">
            <mc:AlternateContent xmlns:mc="http://schemas.openxmlformats.org/markup-compatibility/2006">
              <mc:Choice xmlns:v="urn:schemas-microsoft-com:vml" Requires="v">
                <p:oleObj spid="_x0000_s8273" name="Visio" r:id="rId3" imgW="5178060" imgH="4638855" progId="Visio.Drawing.11">
                  <p:embed/>
                </p:oleObj>
              </mc:Choice>
              <mc:Fallback>
                <p:oleObj name="Visio" r:id="rId3" imgW="5178060" imgH="4638855" progId="Visio.Drawing.11">
                  <p:embed/>
                  <p:pic>
                    <p:nvPicPr>
                      <p:cNvPr id="0" name=""/>
                      <p:cNvPicPr>
                        <a:picLocks noChangeAspect="1" noChangeArrowheads="1"/>
                      </p:cNvPicPr>
                      <p:nvPr/>
                    </p:nvPicPr>
                    <p:blipFill>
                      <a:blip r:embed="rId4"/>
                      <a:srcRect/>
                      <a:stretch>
                        <a:fillRect/>
                      </a:stretch>
                    </p:blipFill>
                    <p:spPr bwMode="auto">
                      <a:xfrm>
                        <a:off x="4295800" y="908720"/>
                        <a:ext cx="7560842" cy="5591522"/>
                      </a:xfrm>
                      <a:prstGeom prst="rect">
                        <a:avLst/>
                      </a:prstGeom>
                      <a:noFill/>
                      <a:ln>
                        <a:noFill/>
                      </a:ln>
                      <a:effectLst/>
                    </p:spPr>
                  </p:pic>
                </p:oleObj>
              </mc:Fallback>
            </mc:AlternateContent>
          </a:graphicData>
        </a:graphic>
      </p:graphicFrame>
      <p:sp>
        <p:nvSpPr>
          <p:cNvPr id="6" name="Rectangle 13"/>
          <p:cNvSpPr>
            <a:spLocks noChangeArrowheads="1"/>
          </p:cNvSpPr>
          <p:nvPr/>
        </p:nvSpPr>
        <p:spPr bwMode="auto">
          <a:xfrm>
            <a:off x="239351" y="1340771"/>
            <a:ext cx="3744416" cy="1815882"/>
          </a:xfrm>
          <a:prstGeom prst="rect">
            <a:avLst/>
          </a:prstGeom>
          <a:noFill/>
          <a:ln w="12700">
            <a:noFill/>
            <a:miter lim="800000"/>
            <a:headEnd/>
            <a:tailEnd/>
          </a:ln>
        </p:spPr>
        <p:txBody>
          <a:bodyPr wrap="square">
            <a:spAutoFit/>
          </a:bodyPr>
          <a:lstStyle/>
          <a:p>
            <a:pPr eaLnBrk="0" hangingPunct="0">
              <a:lnSpc>
                <a:spcPct val="150000"/>
              </a:lnSpc>
              <a:buNone/>
            </a:pPr>
            <a:r>
              <a:rPr lang="zh-CN" altLang="en-US" sz="2400" b="1" dirty="0">
                <a:solidFill>
                  <a:srgbClr val="0000FF"/>
                </a:solidFill>
              </a:rPr>
              <a:t>直接映射</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itchFamily="2" charset="2"/>
              <a:buChar char="Ø"/>
            </a:pPr>
            <a:r>
              <a:rPr lang="zh-CN" altLang="en-US" sz="2000" b="1" dirty="0"/>
              <a:t>只需与一个</a:t>
            </a:r>
            <a:r>
              <a:rPr lang="en-US" altLang="zh-CN" sz="2000" b="1" dirty="0"/>
              <a:t>Tag</a:t>
            </a:r>
            <a:r>
              <a:rPr lang="zh-CN" altLang="en-US" sz="2000" b="1" dirty="0"/>
              <a:t>进行比较</a:t>
            </a:r>
            <a:endParaRPr lang="en-US" altLang="zh-CN" sz="2000" b="1" dirty="0"/>
          </a:p>
          <a:p>
            <a:pPr marL="285750" indent="-285750" eaLnBrk="0" hangingPunct="0">
              <a:lnSpc>
                <a:spcPct val="150000"/>
              </a:lnSpc>
              <a:buFont typeface="Wingdings" pitchFamily="2" charset="2"/>
              <a:buChar char="Ø"/>
            </a:pPr>
            <a:r>
              <a:rPr lang="zh-CN" altLang="en-US" sz="2000" b="1" dirty="0"/>
              <a:t>也是一路组相联的一个特例</a:t>
            </a:r>
            <a:endParaRPr lang="en-US" altLang="zh-CN" sz="1800" b="1" dirty="0"/>
          </a:p>
        </p:txBody>
      </p:sp>
      <p:sp>
        <p:nvSpPr>
          <p:cNvPr id="2" name="TextBox 1"/>
          <p:cNvSpPr txBox="1"/>
          <p:nvPr/>
        </p:nvSpPr>
        <p:spPr>
          <a:xfrm>
            <a:off x="5855973" y="5877275"/>
            <a:ext cx="2688299" cy="353943"/>
          </a:xfrm>
          <a:prstGeom prst="rect">
            <a:avLst/>
          </a:prstGeom>
          <a:noFill/>
        </p:spPr>
        <p:txBody>
          <a:bodyPr wrap="square" rtlCol="0">
            <a:spAutoFit/>
          </a:bodyPr>
          <a:lstStyle/>
          <a:p>
            <a:pPr>
              <a:buNone/>
            </a:pPr>
            <a:r>
              <a:rPr lang="zh-CN" altLang="en-US" sz="2000" dirty="0">
                <a:solidFill>
                  <a:schemeClr val="accent1"/>
                </a:solidFill>
              </a:rPr>
              <a:t>假设</a:t>
            </a:r>
            <a:r>
              <a:rPr lang="en-US" altLang="zh-CN" sz="2000" dirty="0">
                <a:solidFill>
                  <a:schemeClr val="accent1"/>
                </a:solidFill>
              </a:rPr>
              <a:t>index=1</a:t>
            </a:r>
            <a:endParaRPr lang="zh-CN" altLang="en-US" sz="2000" dirty="0">
              <a:solidFill>
                <a:schemeClr val="accent1"/>
              </a:solidFill>
            </a:endParaRPr>
          </a:p>
        </p:txBody>
      </p:sp>
      <p:sp>
        <p:nvSpPr>
          <p:cNvPr id="8" name="TextBox 7"/>
          <p:cNvSpPr txBox="1"/>
          <p:nvPr/>
        </p:nvSpPr>
        <p:spPr>
          <a:xfrm>
            <a:off x="5807968" y="1582575"/>
            <a:ext cx="360040" cy="406265"/>
          </a:xfrm>
          <a:prstGeom prst="rect">
            <a:avLst/>
          </a:prstGeom>
          <a:noFill/>
        </p:spPr>
        <p:txBody>
          <a:bodyPr wrap="square" rtlCol="0">
            <a:spAutoFit/>
          </a:bodyPr>
          <a:lstStyle/>
          <a:p>
            <a:pPr>
              <a:buNone/>
            </a:pPr>
            <a:r>
              <a:rPr lang="en-US" altLang="zh-CN" sz="2400" dirty="0">
                <a:solidFill>
                  <a:schemeClr val="accent1"/>
                </a:solidFill>
              </a:rPr>
              <a:t>1</a:t>
            </a:r>
            <a:endParaRPr lang="zh-CN" altLang="en-US" sz="2400" dirty="0">
              <a:solidFill>
                <a:schemeClr val="accent1"/>
              </a:solidFill>
            </a:endParaRPr>
          </a:p>
        </p:txBody>
      </p:sp>
      <p:sp>
        <p:nvSpPr>
          <p:cNvPr id="9" name="TextBox 8"/>
          <p:cNvSpPr txBox="1"/>
          <p:nvPr/>
        </p:nvSpPr>
        <p:spPr>
          <a:xfrm>
            <a:off x="4871864" y="3238759"/>
            <a:ext cx="360040" cy="406265"/>
          </a:xfrm>
          <a:prstGeom prst="rect">
            <a:avLst/>
          </a:prstGeom>
          <a:noFill/>
        </p:spPr>
        <p:txBody>
          <a:bodyPr wrap="square" rtlCol="0">
            <a:spAutoFit/>
          </a:bodyPr>
          <a:lstStyle/>
          <a:p>
            <a:pPr>
              <a:buNone/>
            </a:pPr>
            <a:r>
              <a:rPr lang="en-US" altLang="zh-CN" sz="2400" dirty="0">
                <a:solidFill>
                  <a:schemeClr val="accent1"/>
                </a:solidFill>
              </a:rPr>
              <a:t>2</a:t>
            </a:r>
            <a:endParaRPr lang="zh-CN" altLang="en-US" sz="2400" dirty="0">
              <a:solidFill>
                <a:schemeClr val="accent1"/>
              </a:solidFill>
            </a:endParaRPr>
          </a:p>
        </p:txBody>
      </p:sp>
    </p:spTree>
    <p:extLst>
      <p:ext uri="{BB962C8B-B14F-4D97-AF65-F5344CB8AC3E}">
        <p14:creationId xmlns:p14="http://schemas.microsoft.com/office/powerpoint/2010/main" val="1577363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p>
        </p:txBody>
      </p:sp>
      <p:sp>
        <p:nvSpPr>
          <p:cNvPr id="2" name="矩形 1"/>
          <p:cNvSpPr/>
          <p:nvPr/>
        </p:nvSpPr>
        <p:spPr>
          <a:xfrm>
            <a:off x="815413" y="692696"/>
            <a:ext cx="10753195" cy="955903"/>
          </a:xfrm>
          <a:prstGeom prst="rect">
            <a:avLst/>
          </a:prstGeom>
        </p:spPr>
        <p:txBody>
          <a:bodyPr wrap="square">
            <a:spAutoFit/>
          </a:bodyPr>
          <a:lstStyle/>
          <a:p>
            <a:pPr>
              <a:lnSpc>
                <a:spcPct val="150000"/>
              </a:lnSpc>
              <a:buNone/>
            </a:pPr>
            <a:r>
              <a:rPr lang="zh-CN" altLang="en-US" sz="2000" b="1" dirty="0">
                <a:solidFill>
                  <a:schemeClr val="accent2">
                    <a:lumMod val="75000"/>
                  </a:schemeClr>
                </a:solidFill>
              </a:rPr>
              <a:t>示例：假定主存和</a:t>
            </a:r>
            <a:r>
              <a:rPr lang="en-US" altLang="zh-CN" sz="2000" b="1" dirty="0">
                <a:solidFill>
                  <a:schemeClr val="accent2">
                    <a:lumMod val="75000"/>
                  </a:schemeClr>
                </a:solidFill>
              </a:rPr>
              <a:t>Cache</a:t>
            </a:r>
            <a:r>
              <a:rPr lang="zh-CN" altLang="en-US" sz="2000" b="1" dirty="0">
                <a:solidFill>
                  <a:schemeClr val="accent2">
                    <a:lumMod val="75000"/>
                  </a:schemeClr>
                </a:solidFill>
              </a:rPr>
              <a:t>之间采用直接映射方式，块大小为</a:t>
            </a:r>
            <a:r>
              <a:rPr lang="en-US" altLang="zh-CN" sz="2000" b="1" dirty="0">
                <a:solidFill>
                  <a:schemeClr val="accent2">
                    <a:lumMod val="75000"/>
                  </a:schemeClr>
                </a:solidFill>
              </a:rPr>
              <a:t>16B</a:t>
            </a:r>
            <a:r>
              <a:rPr lang="zh-CN" altLang="en-US" sz="2000" b="1" dirty="0">
                <a:solidFill>
                  <a:schemeClr val="accent2">
                    <a:lumMod val="75000"/>
                  </a:schemeClr>
                </a:solidFill>
              </a:rPr>
              <a:t>（</a:t>
            </a:r>
            <a:r>
              <a:rPr lang="en-US" altLang="zh-CN" sz="2000" b="1" dirty="0">
                <a:solidFill>
                  <a:schemeClr val="accent2">
                    <a:lumMod val="75000"/>
                  </a:schemeClr>
                </a:solidFill>
              </a:rPr>
              <a:t>4</a:t>
            </a:r>
            <a:r>
              <a:rPr lang="zh-CN" altLang="en-US" sz="2000" b="1" dirty="0">
                <a:solidFill>
                  <a:schemeClr val="accent2">
                    <a:lumMod val="75000"/>
                  </a:schemeClr>
                </a:solidFill>
              </a:rPr>
              <a:t>个字）。</a:t>
            </a:r>
            <a:r>
              <a:rPr lang="en-US" altLang="zh-CN" sz="2000" b="1" dirty="0">
                <a:solidFill>
                  <a:schemeClr val="accent2">
                    <a:lumMod val="75000"/>
                  </a:schemeClr>
                </a:solidFill>
              </a:rPr>
              <a:t>Cache</a:t>
            </a:r>
            <a:r>
              <a:rPr lang="zh-CN" altLang="en-US" sz="2000" b="1" dirty="0">
                <a:solidFill>
                  <a:schemeClr val="accent2">
                    <a:lumMod val="75000"/>
                  </a:schemeClr>
                </a:solidFill>
              </a:rPr>
              <a:t>的数据区容量为</a:t>
            </a:r>
            <a:r>
              <a:rPr lang="en-US" altLang="zh-CN" sz="2000" b="1" dirty="0">
                <a:solidFill>
                  <a:schemeClr val="accent2">
                    <a:lumMod val="75000"/>
                  </a:schemeClr>
                </a:solidFill>
              </a:rPr>
              <a:t>64KB</a:t>
            </a:r>
            <a:r>
              <a:rPr lang="zh-CN" altLang="en-US" sz="2000" b="1" dirty="0">
                <a:solidFill>
                  <a:schemeClr val="accent2">
                    <a:lumMod val="75000"/>
                  </a:schemeClr>
                </a:solidFill>
              </a:rPr>
              <a:t>，主存地址为</a:t>
            </a:r>
            <a:r>
              <a:rPr lang="en-US" altLang="zh-CN" sz="2000" b="1" dirty="0">
                <a:solidFill>
                  <a:schemeClr val="accent2">
                    <a:lumMod val="75000"/>
                  </a:schemeClr>
                </a:solidFill>
              </a:rPr>
              <a:t>32</a:t>
            </a:r>
            <a:r>
              <a:rPr lang="zh-CN" altLang="en-US" sz="2000" b="1" dirty="0">
                <a:solidFill>
                  <a:schemeClr val="accent2">
                    <a:lumMod val="75000"/>
                  </a:schemeClr>
                </a:solidFill>
              </a:rPr>
              <a:t>位，按字节编址。</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305" y="1754088"/>
            <a:ext cx="9096199" cy="491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96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14920" y="260648"/>
            <a:ext cx="8995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2</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直接映射</a:t>
            </a:r>
          </a:p>
        </p:txBody>
      </p:sp>
      <p:sp>
        <p:nvSpPr>
          <p:cNvPr id="4" name="矩形 3"/>
          <p:cNvSpPr/>
          <p:nvPr/>
        </p:nvSpPr>
        <p:spPr>
          <a:xfrm>
            <a:off x="551384" y="908723"/>
            <a:ext cx="11233248" cy="5767733"/>
          </a:xfrm>
          <a:prstGeom prst="rect">
            <a:avLst/>
          </a:prstGeom>
        </p:spPr>
        <p:txBody>
          <a:bodyPr wrap="square">
            <a:spAutoFit/>
          </a:bodyPr>
          <a:lstStyle/>
          <a:p>
            <a:pPr>
              <a:lnSpc>
                <a:spcPct val="150000"/>
              </a:lnSpc>
              <a:buNone/>
            </a:pPr>
            <a:r>
              <a:rPr lang="zh-CN" altLang="en-US" sz="3200" b="1" dirty="0">
                <a:solidFill>
                  <a:srgbClr val="000000"/>
                </a:solidFill>
                <a:latin typeface="宋体" panose="02010600030101010101" pitchFamily="2" charset="-122"/>
              </a:rPr>
              <a:t>直接映射 </a:t>
            </a:r>
          </a:p>
          <a:p>
            <a:pPr>
              <a:lnSpc>
                <a:spcPct val="150000"/>
              </a:lnSpc>
              <a:buNone/>
            </a:pPr>
            <a:r>
              <a:rPr lang="zh-CN" altLang="en-US" sz="3200" b="1" dirty="0">
                <a:solidFill>
                  <a:srgbClr val="FF0000"/>
                </a:solidFill>
                <a:latin typeface="宋体" panose="02010600030101010101" pitchFamily="2" charset="-122"/>
              </a:rPr>
              <a:t>优点： </a:t>
            </a:r>
          </a:p>
          <a:p>
            <a:pPr marL="800100" lvl="1" indent="-342900">
              <a:lnSpc>
                <a:spcPct val="150000"/>
              </a:lnSpc>
              <a:buFont typeface="Wingdings" panose="05000000000000000000" pitchFamily="2" charset="2"/>
              <a:buChar char="Ø"/>
            </a:pPr>
            <a:r>
              <a:rPr lang="zh-CN" altLang="en-US" sz="2400" b="1" dirty="0">
                <a:solidFill>
                  <a:srgbClr val="000000"/>
                </a:solidFill>
                <a:latin typeface="宋体" panose="02010600030101010101" pitchFamily="2" charset="-122"/>
              </a:rPr>
              <a:t>实现简单，只需利用主存地址中的区地址，与块地址对应的</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块中</a:t>
            </a:r>
            <a:r>
              <a:rPr lang="en-US" altLang="zh-CN" sz="2400" b="1" dirty="0">
                <a:solidFill>
                  <a:srgbClr val="000000"/>
                </a:solidFill>
                <a:latin typeface="宋体" panose="02010600030101010101" pitchFamily="2" charset="-122"/>
              </a:rPr>
              <a:t>Tag </a:t>
            </a:r>
            <a:r>
              <a:rPr lang="zh-CN" altLang="en-US" sz="2400" b="1" dirty="0">
                <a:solidFill>
                  <a:srgbClr val="000000"/>
                </a:solidFill>
                <a:latin typeface="宋体" panose="02010600030101010101" pitchFamily="2" charset="-122"/>
              </a:rPr>
              <a:t>进行</a:t>
            </a:r>
            <a:r>
              <a:rPr lang="en-US" altLang="zh-CN" sz="2400" b="1" dirty="0">
                <a:solidFill>
                  <a:srgbClr val="000000"/>
                </a:solidFill>
                <a:latin typeface="宋体" panose="02010600030101010101" pitchFamily="2" charset="-122"/>
              </a:rPr>
              <a:t>1</a:t>
            </a:r>
            <a:r>
              <a:rPr lang="zh-CN" altLang="en-US" sz="2400" b="1" dirty="0">
                <a:solidFill>
                  <a:srgbClr val="000000"/>
                </a:solidFill>
                <a:latin typeface="宋体" panose="02010600030101010101" pitchFamily="2" charset="-122"/>
              </a:rPr>
              <a:t>次比较，即可确定是否命中 </a:t>
            </a:r>
          </a:p>
          <a:p>
            <a:pPr>
              <a:lnSpc>
                <a:spcPct val="150000"/>
              </a:lnSpc>
              <a:buNone/>
            </a:pPr>
            <a:r>
              <a:rPr lang="zh-CN" altLang="en-US" sz="3200" b="1" dirty="0">
                <a:solidFill>
                  <a:srgbClr val="FF0000"/>
                </a:solidFill>
                <a:latin typeface="宋体" panose="02010600030101010101" pitchFamily="2" charset="-122"/>
              </a:rPr>
              <a:t>缺点： </a:t>
            </a:r>
          </a:p>
          <a:p>
            <a:pPr marL="800100" lvl="1" indent="-342900">
              <a:lnSpc>
                <a:spcPct val="150000"/>
              </a:lnSpc>
              <a:buFont typeface="Wingdings" panose="05000000000000000000" pitchFamily="2" charset="2"/>
              <a:buChar char="Ø"/>
            </a:pPr>
            <a:r>
              <a:rPr lang="zh-CN" altLang="en-US" sz="2400" b="1" dirty="0">
                <a:solidFill>
                  <a:srgbClr val="000000"/>
                </a:solidFill>
                <a:latin typeface="宋体" panose="02010600030101010101" pitchFamily="2" charset="-122"/>
              </a:rPr>
              <a:t>映射关系不灵活，因每个主存块只能固定地对应某个确定的</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块，会出现</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有很多空闲，但新块不能直接写入而需要替换的现象，</a:t>
            </a:r>
            <a:r>
              <a:rPr lang="en-US" altLang="zh-CN" sz="2400" b="1" dirty="0">
                <a:solidFill>
                  <a:srgbClr val="000000"/>
                </a:solidFill>
                <a:latin typeface="宋体" panose="02010600030101010101" pitchFamily="2" charset="-122"/>
              </a:rPr>
              <a:t>Cache</a:t>
            </a:r>
            <a:r>
              <a:rPr lang="zh-CN" altLang="en-US" sz="2400" b="1" dirty="0">
                <a:solidFill>
                  <a:srgbClr val="000000"/>
                </a:solidFill>
                <a:latin typeface="宋体" panose="02010600030101010101" pitchFamily="2" charset="-122"/>
              </a:rPr>
              <a:t>空间的利用不充分 </a:t>
            </a:r>
            <a:endParaRPr lang="zh-CN" altLang="en-US" sz="2400" b="1" dirty="0">
              <a:latin typeface="宋体" panose="02010600030101010101" pitchFamily="2" charset="-122"/>
            </a:endParaRPr>
          </a:p>
        </p:txBody>
      </p:sp>
    </p:spTree>
    <p:extLst>
      <p:ext uri="{BB962C8B-B14F-4D97-AF65-F5344CB8AC3E}">
        <p14:creationId xmlns:p14="http://schemas.microsoft.com/office/powerpoint/2010/main" val="75035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48085"/>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zh-CN" altLang="en-US" sz="2400" dirty="0"/>
              <a:t>处理器－</a:t>
            </a:r>
            <a:r>
              <a:rPr lang="en-US" altLang="zh-CN" sz="2400" dirty="0"/>
              <a:t>DRAM</a:t>
            </a:r>
            <a:r>
              <a:rPr lang="zh-CN" altLang="en-US" sz="2400" dirty="0"/>
              <a:t>存储器的性能差距</a:t>
            </a:r>
          </a:p>
        </p:txBody>
      </p:sp>
      <p:pic>
        <p:nvPicPr>
          <p:cNvPr id="64515" name="Picture 3"/>
          <p:cNvPicPr>
            <a:picLocks noChangeAspect="1" noChangeArrowheads="1"/>
          </p:cNvPicPr>
          <p:nvPr/>
        </p:nvPicPr>
        <p:blipFill>
          <a:blip r:embed="rId2" cstate="print"/>
          <a:srcRect/>
          <a:stretch>
            <a:fillRect/>
          </a:stretch>
        </p:blipFill>
        <p:spPr bwMode="auto">
          <a:xfrm>
            <a:off x="2447597" y="1052737"/>
            <a:ext cx="7392820" cy="5398431"/>
          </a:xfrm>
          <a:prstGeom prst="rect">
            <a:avLst/>
          </a:prstGeom>
          <a:noFill/>
          <a:ln w="9525">
            <a:noFill/>
            <a:miter lim="800000"/>
            <a:headEnd/>
            <a:tailEnd/>
          </a:ln>
        </p:spPr>
      </p:pic>
      <p:sp>
        <p:nvSpPr>
          <p:cNvPr id="3" name="文本框 2"/>
          <p:cNvSpPr txBox="1"/>
          <p:nvPr/>
        </p:nvSpPr>
        <p:spPr bwMode="auto">
          <a:xfrm>
            <a:off x="3071664" y="4005064"/>
            <a:ext cx="432048" cy="263149"/>
          </a:xfrm>
          <a:prstGeom prst="rect">
            <a:avLst/>
          </a:prstGeom>
          <a:solidFill>
            <a:schemeClr val="bg2">
              <a:lumMod val="20000"/>
              <a:lumOff val="80000"/>
            </a:schemeClr>
          </a:solidFill>
          <a:ln>
            <a:noFill/>
          </a:ln>
        </p:spPr>
        <p:txBody>
          <a:bodyPr wrap="square" lIns="0" tIns="0" rIns="0" bIns="0" rtlCol="0">
            <a:spAutoFit/>
          </a:bodyPr>
          <a:lstStyle/>
          <a:p>
            <a:pPr eaLnBrk="1" hangingPunct="1">
              <a:lnSpc>
                <a:spcPct val="95000"/>
              </a:lnSpc>
              <a:buNone/>
            </a:pPr>
            <a:r>
              <a:rPr lang="en-US" altLang="zh-CN" sz="1800" b="1" dirty="0">
                <a:ea typeface="宋体" panose="02010600030101010101" pitchFamily="2" charset="-122"/>
              </a:rPr>
              <a:t>10</a:t>
            </a:r>
            <a:r>
              <a:rPr lang="en-US" altLang="zh-CN" sz="1800" b="1" baseline="30000" dirty="0">
                <a:ea typeface="宋体" panose="02010600030101010101" pitchFamily="2" charset="-122"/>
              </a:rPr>
              <a:t>2</a:t>
            </a:r>
            <a:endParaRPr lang="zh-CN" altLang="en-US" sz="1800" b="1" baseline="30000" dirty="0">
              <a:ea typeface="宋体" panose="02010600030101010101" pitchFamily="2" charset="-122"/>
            </a:endParaRPr>
          </a:p>
        </p:txBody>
      </p:sp>
      <p:sp>
        <p:nvSpPr>
          <p:cNvPr id="5" name="文本框 4"/>
          <p:cNvSpPr txBox="1"/>
          <p:nvPr/>
        </p:nvSpPr>
        <p:spPr bwMode="auto">
          <a:xfrm>
            <a:off x="2999656" y="1603986"/>
            <a:ext cx="574069" cy="263149"/>
          </a:xfrm>
          <a:prstGeom prst="rect">
            <a:avLst/>
          </a:prstGeom>
          <a:solidFill>
            <a:schemeClr val="bg2">
              <a:lumMod val="20000"/>
              <a:lumOff val="80000"/>
            </a:schemeClr>
          </a:solidFill>
          <a:ln>
            <a:noFill/>
          </a:ln>
        </p:spPr>
        <p:txBody>
          <a:bodyPr wrap="square" lIns="0" tIns="0" rIns="0" bIns="0" rtlCol="0">
            <a:spAutoFit/>
          </a:bodyPr>
          <a:lstStyle/>
          <a:p>
            <a:pPr eaLnBrk="1" hangingPunct="1">
              <a:lnSpc>
                <a:spcPct val="95000"/>
              </a:lnSpc>
              <a:buNone/>
            </a:pPr>
            <a:r>
              <a:rPr lang="en-US" altLang="zh-CN" sz="1800" b="1" dirty="0">
                <a:ea typeface="宋体" panose="02010600030101010101" pitchFamily="2" charset="-122"/>
              </a:rPr>
              <a:t>10</a:t>
            </a:r>
            <a:r>
              <a:rPr lang="en-US" altLang="zh-CN" sz="1800" b="1" baseline="30000" dirty="0">
                <a:ea typeface="宋体" panose="02010600030101010101" pitchFamily="2" charset="-122"/>
              </a:rPr>
              <a:t>6</a:t>
            </a:r>
            <a:endParaRPr lang="zh-CN" altLang="en-US" sz="1800" b="1" baseline="30000" dirty="0">
              <a:ea typeface="宋体" panose="02010600030101010101" pitchFamily="2" charset="-122"/>
            </a:endParaRPr>
          </a:p>
        </p:txBody>
      </p:sp>
      <p:sp>
        <p:nvSpPr>
          <p:cNvPr id="6" name="文本框 5"/>
          <p:cNvSpPr txBox="1"/>
          <p:nvPr/>
        </p:nvSpPr>
        <p:spPr bwMode="auto">
          <a:xfrm>
            <a:off x="3071664" y="2852937"/>
            <a:ext cx="432048" cy="263149"/>
          </a:xfrm>
          <a:prstGeom prst="rect">
            <a:avLst/>
          </a:prstGeom>
          <a:solidFill>
            <a:schemeClr val="bg2">
              <a:lumMod val="20000"/>
              <a:lumOff val="80000"/>
            </a:schemeClr>
          </a:solidFill>
          <a:ln>
            <a:noFill/>
          </a:ln>
        </p:spPr>
        <p:txBody>
          <a:bodyPr wrap="square" lIns="0" tIns="0" rIns="0" bIns="0" rtlCol="0">
            <a:spAutoFit/>
          </a:bodyPr>
          <a:lstStyle/>
          <a:p>
            <a:pPr eaLnBrk="1" hangingPunct="1">
              <a:lnSpc>
                <a:spcPct val="95000"/>
              </a:lnSpc>
              <a:buNone/>
            </a:pPr>
            <a:r>
              <a:rPr lang="en-US" altLang="zh-CN" sz="1800" b="1" dirty="0">
                <a:ea typeface="宋体" panose="02010600030101010101" pitchFamily="2" charset="-122"/>
              </a:rPr>
              <a:t>10</a:t>
            </a:r>
            <a:r>
              <a:rPr lang="en-US" altLang="zh-CN" baseline="30000" dirty="0"/>
              <a:t>4</a:t>
            </a:r>
            <a:endParaRPr lang="zh-CN" altLang="en-US" sz="1800" b="1" baseline="30000" dirty="0">
              <a:ea typeface="宋体" panose="02010600030101010101" pitchFamily="2" charset="-122"/>
            </a:endParaRPr>
          </a:p>
        </p:txBody>
      </p:sp>
    </p:spTree>
    <p:extLst>
      <p:ext uri="{BB962C8B-B14F-4D97-AF65-F5344CB8AC3E}">
        <p14:creationId xmlns:p14="http://schemas.microsoft.com/office/powerpoint/2010/main" val="354001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sp>
        <p:nvSpPr>
          <p:cNvPr id="287747" name="Rectangle 3"/>
          <p:cNvSpPr>
            <a:spLocks noGrp="1" noChangeArrowheads="1"/>
          </p:cNvSpPr>
          <p:nvPr>
            <p:ph type="body" idx="1"/>
          </p:nvPr>
        </p:nvSpPr>
        <p:spPr>
          <a:xfrm>
            <a:off x="711200" y="922338"/>
            <a:ext cx="11145440" cy="2119555"/>
          </a:xfrm>
        </p:spPr>
        <p:txBody>
          <a:bodyPr/>
          <a:lstStyle/>
          <a:p>
            <a:pPr>
              <a:lnSpc>
                <a:spcPct val="100000"/>
              </a:lnSpc>
              <a:spcBef>
                <a:spcPct val="10000"/>
              </a:spcBef>
              <a:spcAft>
                <a:spcPct val="10000"/>
              </a:spcAft>
            </a:pPr>
            <a:r>
              <a:rPr lang="zh-CN" altLang="en-US" sz="2400" dirty="0">
                <a:latin typeface="Times New Roman" pitchFamily="18" charset="0"/>
                <a:ea typeface="宋体" pitchFamily="2" charset="-122"/>
                <a:cs typeface="Times New Roman" pitchFamily="18" charset="0"/>
              </a:rPr>
              <a:t>组相联（</a:t>
            </a:r>
            <a:r>
              <a:rPr lang="en-US" altLang="zh-CN" sz="2400" dirty="0">
                <a:latin typeface="Times New Roman" pitchFamily="18" charset="0"/>
                <a:ea typeface="宋体" pitchFamily="2" charset="-122"/>
                <a:cs typeface="Times New Roman" pitchFamily="18" charset="0"/>
              </a:rPr>
              <a:t>Set Associative</a:t>
            </a:r>
            <a:r>
              <a:rPr lang="zh-CN" altLang="en-US" sz="2400" dirty="0">
                <a:latin typeface="Times New Roman" pitchFamily="18" charset="0"/>
                <a:ea typeface="宋体" pitchFamily="2" charset="-122"/>
                <a:cs typeface="Times New Roman" pitchFamily="18" charset="0"/>
              </a:rPr>
              <a:t>）</a:t>
            </a:r>
            <a:endParaRPr lang="en-US" altLang="zh-CN" sz="2400" dirty="0">
              <a:latin typeface="Times New Roman" pitchFamily="18" charset="0"/>
              <a:ea typeface="宋体" pitchFamily="2" charset="-122"/>
              <a:cs typeface="Times New Roman" pitchFamily="18" charset="0"/>
            </a:endParaRPr>
          </a:p>
          <a:p>
            <a:pPr lvl="1">
              <a:lnSpc>
                <a:spcPct val="100000"/>
              </a:lnSpc>
              <a:spcBef>
                <a:spcPct val="10000"/>
              </a:spcBef>
              <a:spcAft>
                <a:spcPct val="10000"/>
              </a:spcAft>
            </a:pPr>
            <a:r>
              <a:rPr lang="zh-CN" altLang="en-US" sz="2000" dirty="0">
                <a:latin typeface="Times New Roman" pitchFamily="18" charset="0"/>
                <a:ea typeface="宋体" pitchFamily="2" charset="-122"/>
                <a:cs typeface="Times New Roman" pitchFamily="18" charset="0"/>
              </a:rPr>
              <a:t>映射关系：</a:t>
            </a:r>
            <a:r>
              <a:rPr lang="en-US" altLang="zh-CN" sz="2000" dirty="0">
                <a:latin typeface="Times New Roman" pitchFamily="18" charset="0"/>
                <a:ea typeface="宋体" pitchFamily="2" charset="-122"/>
                <a:cs typeface="Times New Roman" pitchFamily="18" charset="0"/>
              </a:rPr>
              <a:t>Cache </a:t>
            </a:r>
            <a:r>
              <a:rPr lang="zh-CN" altLang="en-US" sz="2000" dirty="0">
                <a:latin typeface="Times New Roman" pitchFamily="18" charset="0"/>
                <a:ea typeface="宋体" pitchFamily="2" charset="-122"/>
                <a:cs typeface="Times New Roman" pitchFamily="18" charset="0"/>
              </a:rPr>
              <a:t>分成 </a:t>
            </a:r>
            <a:r>
              <a:rPr lang="en-US" altLang="zh-CN" sz="2000" dirty="0">
                <a:solidFill>
                  <a:schemeClr val="accent1"/>
                </a:solidFill>
                <a:latin typeface="Times New Roman" pitchFamily="18" charset="0"/>
                <a:ea typeface="宋体" pitchFamily="2" charset="-122"/>
                <a:cs typeface="Times New Roman" pitchFamily="18" charset="0"/>
              </a:rPr>
              <a:t>K</a:t>
            </a:r>
            <a:r>
              <a:rPr lang="en-US" altLang="zh-CN" sz="2000" dirty="0">
                <a:latin typeface="Times New Roman" pitchFamily="18" charset="0"/>
                <a:ea typeface="宋体" pitchFamily="2" charset="-122"/>
                <a:cs typeface="Times New Roman" pitchFamily="18" charset="0"/>
              </a:rPr>
              <a:t> </a:t>
            </a:r>
            <a:r>
              <a:rPr lang="zh-CN" altLang="en-US" sz="2000" dirty="0">
                <a:latin typeface="Times New Roman" pitchFamily="18" charset="0"/>
                <a:ea typeface="宋体" pitchFamily="2" charset="-122"/>
                <a:cs typeface="Times New Roman" pitchFamily="18" charset="0"/>
              </a:rPr>
              <a:t>组</a:t>
            </a:r>
            <a:r>
              <a:rPr lang="en-US" altLang="zh-CN" sz="2000" dirty="0">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每组分成 </a:t>
            </a:r>
            <a:r>
              <a:rPr lang="en-US" altLang="zh-CN" sz="2000" dirty="0">
                <a:solidFill>
                  <a:schemeClr val="accent1"/>
                </a:solidFill>
                <a:latin typeface="Times New Roman" pitchFamily="18" charset="0"/>
                <a:ea typeface="宋体" pitchFamily="2" charset="-122"/>
                <a:cs typeface="Times New Roman" pitchFamily="18" charset="0"/>
              </a:rPr>
              <a:t>L</a:t>
            </a:r>
            <a:r>
              <a:rPr lang="en-US" altLang="zh-CN" sz="2000" dirty="0">
                <a:latin typeface="Times New Roman" pitchFamily="18" charset="0"/>
                <a:ea typeface="宋体" pitchFamily="2" charset="-122"/>
                <a:cs typeface="Times New Roman" pitchFamily="18" charset="0"/>
              </a:rPr>
              <a:t> </a:t>
            </a:r>
            <a:r>
              <a:rPr lang="zh-CN" altLang="en-US" sz="2000" dirty="0">
                <a:latin typeface="Times New Roman" pitchFamily="18" charset="0"/>
                <a:ea typeface="宋体" pitchFamily="2" charset="-122"/>
                <a:cs typeface="Times New Roman" pitchFamily="18" charset="0"/>
              </a:rPr>
              <a:t>块（</a:t>
            </a:r>
            <a:r>
              <a:rPr lang="en-US" altLang="zh-CN" sz="2000" dirty="0">
                <a:latin typeface="Times New Roman" pitchFamily="18" charset="0"/>
                <a:ea typeface="宋体" pitchFamily="2" charset="-122"/>
                <a:cs typeface="Times New Roman" pitchFamily="18" charset="0"/>
              </a:rPr>
              <a:t>N </a:t>
            </a:r>
            <a:r>
              <a:rPr lang="en-US" altLang="zh-CN" sz="2000" baseline="-25000" dirty="0">
                <a:latin typeface="Times New Roman" pitchFamily="18" charset="0"/>
                <a:ea typeface="宋体" pitchFamily="2" charset="-122"/>
                <a:cs typeface="Times New Roman" pitchFamily="18" charset="0"/>
              </a:rPr>
              <a:t>c</a:t>
            </a:r>
            <a:r>
              <a:rPr lang="en-US" altLang="zh-CN" sz="2000" dirty="0">
                <a:latin typeface="Times New Roman" pitchFamily="18" charset="0"/>
                <a:ea typeface="宋体" pitchFamily="2" charset="-122"/>
                <a:cs typeface="Times New Roman" pitchFamily="18" charset="0"/>
              </a:rPr>
              <a:t>= K*L</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a:t>
            </a:r>
            <a:r>
              <a:rPr lang="zh-CN" altLang="en-US" sz="2000" dirty="0">
                <a:latin typeface="Times New Roman" pitchFamily="18" charset="0"/>
                <a:ea typeface="宋体" pitchFamily="2" charset="-122"/>
                <a:cs typeface="Times New Roman" pitchFamily="18" charset="0"/>
              </a:rPr>
              <a:t>主存的块 </a:t>
            </a:r>
            <a:r>
              <a:rPr lang="en-US" altLang="zh-CN" sz="2000" dirty="0">
                <a:solidFill>
                  <a:schemeClr val="accent1"/>
                </a:solidFill>
                <a:latin typeface="Times New Roman" pitchFamily="18" charset="0"/>
                <a:ea typeface="宋体" pitchFamily="2" charset="-122"/>
                <a:cs typeface="Times New Roman" pitchFamily="18" charset="0"/>
              </a:rPr>
              <a:t>J </a:t>
            </a:r>
            <a:r>
              <a:rPr lang="zh-CN" altLang="en-US" sz="2000" dirty="0">
                <a:latin typeface="Times New Roman" pitchFamily="18" charset="0"/>
                <a:ea typeface="宋体" pitchFamily="2" charset="-122"/>
                <a:cs typeface="Times New Roman" pitchFamily="18" charset="0"/>
              </a:rPr>
              <a:t>以下列原则映射到 </a:t>
            </a:r>
            <a:r>
              <a:rPr lang="en-US" altLang="zh-CN" sz="2000" dirty="0">
                <a:latin typeface="Times New Roman" pitchFamily="18" charset="0"/>
                <a:ea typeface="宋体" pitchFamily="2" charset="-122"/>
                <a:cs typeface="Times New Roman" pitchFamily="18" charset="0"/>
              </a:rPr>
              <a:t>Cache </a:t>
            </a:r>
            <a:r>
              <a:rPr lang="zh-CN" altLang="en-US" sz="2000" dirty="0">
                <a:latin typeface="Times New Roman" pitchFamily="18" charset="0"/>
                <a:ea typeface="宋体" pitchFamily="2" charset="-122"/>
                <a:cs typeface="Times New Roman" pitchFamily="18" charset="0"/>
              </a:rPr>
              <a:t>的</a:t>
            </a:r>
            <a:r>
              <a:rPr lang="zh-CN" altLang="en-US" sz="2000" dirty="0">
                <a:solidFill>
                  <a:schemeClr val="accent1"/>
                </a:solidFill>
                <a:latin typeface="Times New Roman" pitchFamily="18" charset="0"/>
                <a:ea typeface="宋体" pitchFamily="2" charset="-122"/>
                <a:cs typeface="Times New Roman" pitchFamily="18" charset="0"/>
              </a:rPr>
              <a:t>组 </a:t>
            </a:r>
            <a:r>
              <a:rPr lang="en-US" altLang="zh-CN" sz="2000" dirty="0">
                <a:solidFill>
                  <a:schemeClr val="accent1"/>
                </a:solidFill>
                <a:latin typeface="Times New Roman" pitchFamily="18" charset="0"/>
                <a:ea typeface="宋体" pitchFamily="2" charset="-122"/>
                <a:cs typeface="Times New Roman" pitchFamily="18" charset="0"/>
              </a:rPr>
              <a:t>I</a:t>
            </a:r>
            <a:r>
              <a:rPr lang="en-US" altLang="zh-CN" sz="2000" dirty="0">
                <a:latin typeface="Times New Roman" pitchFamily="18" charset="0"/>
                <a:ea typeface="宋体" pitchFamily="2" charset="-122"/>
                <a:cs typeface="Times New Roman" pitchFamily="18" charset="0"/>
              </a:rPr>
              <a:t> </a:t>
            </a:r>
            <a:r>
              <a:rPr lang="zh-CN" altLang="en-US" sz="2000" dirty="0">
                <a:latin typeface="Times New Roman" pitchFamily="18" charset="0"/>
                <a:ea typeface="宋体" pitchFamily="2" charset="-122"/>
                <a:cs typeface="Times New Roman" pitchFamily="18" charset="0"/>
              </a:rPr>
              <a:t>中的任何一块（</a:t>
            </a:r>
            <a:r>
              <a:rPr lang="en-US" altLang="zh-CN" sz="2000" dirty="0">
                <a:latin typeface="Times New Roman" pitchFamily="18" charset="0"/>
                <a:ea typeface="宋体" pitchFamily="2" charset="-122"/>
                <a:cs typeface="Times New Roman" pitchFamily="18" charset="0"/>
              </a:rPr>
              <a:t>N </a:t>
            </a:r>
            <a:r>
              <a:rPr lang="en-US" altLang="zh-CN" sz="2000" baseline="-25000" dirty="0">
                <a:latin typeface="Times New Roman" pitchFamily="18" charset="0"/>
                <a:ea typeface="宋体" pitchFamily="2" charset="-122"/>
                <a:cs typeface="Times New Roman" pitchFamily="18" charset="0"/>
              </a:rPr>
              <a:t>m</a:t>
            </a:r>
            <a:r>
              <a:rPr lang="en-US" altLang="zh-CN" sz="2000" dirty="0">
                <a:latin typeface="Times New Roman" pitchFamily="18" charset="0"/>
                <a:ea typeface="宋体" pitchFamily="2" charset="-122"/>
                <a:cs typeface="Times New Roman" pitchFamily="18" charset="0"/>
              </a:rPr>
              <a:t>= K</a:t>
            </a:r>
            <a:r>
              <a:rPr lang="zh-CN" altLang="en-US" sz="2000" dirty="0">
                <a:latin typeface="Times New Roman" pitchFamily="18" charset="0"/>
                <a:ea typeface="宋体" pitchFamily="2" charset="-122"/>
                <a:cs typeface="Times New Roman" pitchFamily="18" charset="0"/>
              </a:rPr>
              <a:t>*</a:t>
            </a:r>
            <a:r>
              <a:rPr lang="en-US" altLang="zh-CN" sz="2000" dirty="0">
                <a:latin typeface="Times New Roman" pitchFamily="18" charset="0"/>
                <a:ea typeface="宋体" pitchFamily="2" charset="-122"/>
                <a:cs typeface="Times New Roman" pitchFamily="18" charset="0"/>
              </a:rPr>
              <a:t>M</a:t>
            </a:r>
            <a:r>
              <a:rPr lang="zh-CN" altLang="en-US" sz="2000" dirty="0">
                <a:latin typeface="Times New Roman" pitchFamily="18" charset="0"/>
                <a:ea typeface="宋体" pitchFamily="2" charset="-122"/>
                <a:cs typeface="Times New Roman" pitchFamily="18" charset="0"/>
              </a:rPr>
              <a:t>） 。 </a:t>
            </a:r>
          </a:p>
          <a:p>
            <a:pPr lvl="1">
              <a:lnSpc>
                <a:spcPct val="100000"/>
              </a:lnSpc>
              <a:spcBef>
                <a:spcPct val="10000"/>
              </a:spcBef>
              <a:spcAft>
                <a:spcPct val="10000"/>
              </a:spcAft>
              <a:buFont typeface="Wingdings" pitchFamily="2" charset="2"/>
              <a:buNone/>
            </a:pPr>
            <a:r>
              <a:rPr lang="en-US" altLang="zh-CN" sz="2000" dirty="0">
                <a:latin typeface="Times New Roman" pitchFamily="18" charset="0"/>
                <a:ea typeface="宋体" pitchFamily="2" charset="-122"/>
                <a:cs typeface="Times New Roman" pitchFamily="18" charset="0"/>
              </a:rPr>
              <a:t>            </a:t>
            </a:r>
            <a:r>
              <a:rPr lang="en-US" altLang="zh-CN" sz="2000" dirty="0">
                <a:solidFill>
                  <a:schemeClr val="accent1"/>
                </a:solidFill>
                <a:latin typeface="Times New Roman" pitchFamily="18" charset="0"/>
                <a:ea typeface="宋体" pitchFamily="2" charset="-122"/>
                <a:cs typeface="Times New Roman" pitchFamily="18" charset="0"/>
              </a:rPr>
              <a:t>I =  J  mod K</a:t>
            </a:r>
            <a:r>
              <a:rPr lang="en-US" altLang="zh-CN" sz="2000" dirty="0">
                <a:latin typeface="Times New Roman" pitchFamily="18" charset="0"/>
                <a:ea typeface="宋体" pitchFamily="2" charset="-122"/>
                <a:cs typeface="Times New Roman" pitchFamily="18" charset="0"/>
              </a:rPr>
              <a:t> </a:t>
            </a:r>
          </a:p>
          <a:p>
            <a:pPr lvl="1">
              <a:lnSpc>
                <a:spcPct val="100000"/>
              </a:lnSpc>
              <a:spcBef>
                <a:spcPct val="0"/>
              </a:spcBef>
            </a:pPr>
            <a:r>
              <a:rPr lang="zh-CN" altLang="en-US" sz="2000" dirty="0">
                <a:latin typeface="Times New Roman" pitchFamily="18" charset="0"/>
                <a:ea typeface="宋体" pitchFamily="2" charset="-122"/>
                <a:cs typeface="Times New Roman" pitchFamily="18" charset="0"/>
              </a:rPr>
              <a:t>实际上主存与</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都分成 </a:t>
            </a:r>
            <a:r>
              <a:rPr lang="en-US" altLang="zh-CN" sz="2000" dirty="0">
                <a:latin typeface="Times New Roman" pitchFamily="18" charset="0"/>
                <a:ea typeface="宋体" pitchFamily="2" charset="-122"/>
                <a:cs typeface="Times New Roman" pitchFamily="18" charset="0"/>
              </a:rPr>
              <a:t>K </a:t>
            </a:r>
            <a:r>
              <a:rPr lang="zh-CN" altLang="en-US" sz="2000" dirty="0">
                <a:latin typeface="Times New Roman" pitchFamily="18" charset="0"/>
                <a:ea typeface="宋体" pitchFamily="2" charset="-122"/>
                <a:cs typeface="Times New Roman" pitchFamily="18" charset="0"/>
              </a:rPr>
              <a:t>组，主存每一组内的块数与</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一组内的块数不一样多, 主存组</a:t>
            </a:r>
            <a:r>
              <a:rPr lang="en-US" altLang="zh-CN" sz="2000" dirty="0">
                <a:solidFill>
                  <a:srgbClr val="FF0000"/>
                </a:solidFill>
                <a:latin typeface="Times New Roman" pitchFamily="18" charset="0"/>
                <a:ea typeface="宋体" pitchFamily="2" charset="-122"/>
                <a:cs typeface="Times New Roman" pitchFamily="18" charset="0"/>
              </a:rPr>
              <a:t>I</a:t>
            </a:r>
            <a:r>
              <a:rPr lang="zh-CN" altLang="en-US" sz="2000" dirty="0">
                <a:latin typeface="Times New Roman" pitchFamily="18" charset="0"/>
                <a:ea typeface="宋体" pitchFamily="2" charset="-122"/>
                <a:cs typeface="Times New Roman" pitchFamily="18" charset="0"/>
              </a:rPr>
              <a:t>内的某一块只能映射到</a:t>
            </a:r>
            <a:r>
              <a:rPr lang="en-US" altLang="zh-CN" sz="2000" dirty="0">
                <a:latin typeface="Times New Roman" pitchFamily="18" charset="0"/>
                <a:ea typeface="宋体" pitchFamily="2" charset="-122"/>
                <a:cs typeface="Times New Roman" pitchFamily="18" charset="0"/>
              </a:rPr>
              <a:t>Cache</a:t>
            </a:r>
            <a:r>
              <a:rPr lang="zh-CN" altLang="en-US" sz="2000" dirty="0">
                <a:latin typeface="Times New Roman" pitchFamily="18" charset="0"/>
                <a:ea typeface="宋体" pitchFamily="2" charset="-122"/>
                <a:cs typeface="Times New Roman" pitchFamily="18" charset="0"/>
              </a:rPr>
              <a:t>组</a:t>
            </a:r>
            <a:r>
              <a:rPr lang="en-US" altLang="zh-CN" sz="2000" dirty="0">
                <a:solidFill>
                  <a:srgbClr val="FF0000"/>
                </a:solidFill>
                <a:latin typeface="Times New Roman" pitchFamily="18" charset="0"/>
                <a:ea typeface="宋体" pitchFamily="2" charset="-122"/>
                <a:cs typeface="Times New Roman" pitchFamily="18" charset="0"/>
              </a:rPr>
              <a:t>I</a:t>
            </a:r>
            <a:r>
              <a:rPr lang="zh-CN" altLang="en-US" sz="2000" dirty="0">
                <a:latin typeface="Times New Roman" pitchFamily="18" charset="0"/>
                <a:ea typeface="宋体" pitchFamily="2" charset="-122"/>
                <a:cs typeface="Times New Roman" pitchFamily="18" charset="0"/>
              </a:rPr>
              <a:t>内，但可以是组</a:t>
            </a:r>
            <a:r>
              <a:rPr lang="en-US" altLang="zh-CN" sz="2000" dirty="0">
                <a:solidFill>
                  <a:srgbClr val="FF0000"/>
                </a:solidFill>
                <a:latin typeface="Times New Roman" pitchFamily="18" charset="0"/>
                <a:ea typeface="宋体" pitchFamily="2" charset="-122"/>
                <a:cs typeface="Times New Roman" pitchFamily="18" charset="0"/>
              </a:rPr>
              <a:t>I</a:t>
            </a:r>
            <a:r>
              <a:rPr lang="zh-CN" altLang="en-US" sz="2000" dirty="0">
                <a:latin typeface="Times New Roman" pitchFamily="18" charset="0"/>
                <a:ea typeface="宋体" pitchFamily="2" charset="-122"/>
                <a:cs typeface="Times New Roman" pitchFamily="18" charset="0"/>
              </a:rPr>
              <a:t>内的任意一块。</a:t>
            </a:r>
          </a:p>
        </p:txBody>
      </p:sp>
      <p:graphicFrame>
        <p:nvGraphicFramePr>
          <p:cNvPr id="287749" name="Object 5"/>
          <p:cNvGraphicFramePr>
            <a:graphicFrameLocks noChangeAspect="1"/>
          </p:cNvGraphicFramePr>
          <p:nvPr>
            <p:extLst>
              <p:ext uri="{D42A27DB-BD31-4B8C-83A1-F6EECF244321}">
                <p14:modId xmlns:p14="http://schemas.microsoft.com/office/powerpoint/2010/main" val="2507071136"/>
              </p:ext>
            </p:extLst>
          </p:nvPr>
        </p:nvGraphicFramePr>
        <p:xfrm>
          <a:off x="1114709" y="3768874"/>
          <a:ext cx="10021852" cy="2684462"/>
        </p:xfrm>
        <a:graphic>
          <a:graphicData uri="http://schemas.openxmlformats.org/presentationml/2006/ole">
            <mc:AlternateContent xmlns:mc="http://schemas.openxmlformats.org/markup-compatibility/2006">
              <mc:Choice xmlns:v="urn:schemas-microsoft-com:vml" Requires="v">
                <p:oleObj spid="_x0000_s9297" name="Visio" r:id="rId4" imgW="5980918" imgH="1872103" progId="Visio.Drawing.11">
                  <p:embed/>
                </p:oleObj>
              </mc:Choice>
              <mc:Fallback>
                <p:oleObj name="Visio" r:id="rId4" imgW="5980918" imgH="1872103" progId="Visio.Drawing.11">
                  <p:embed/>
                  <p:pic>
                    <p:nvPicPr>
                      <p:cNvPr id="0" name=""/>
                      <p:cNvPicPr>
                        <a:picLocks noChangeAspect="1" noChangeArrowheads="1"/>
                      </p:cNvPicPr>
                      <p:nvPr/>
                    </p:nvPicPr>
                    <p:blipFill>
                      <a:blip r:embed="rId5"/>
                      <a:srcRect/>
                      <a:stretch>
                        <a:fillRect/>
                      </a:stretch>
                    </p:blipFill>
                    <p:spPr bwMode="auto">
                      <a:xfrm>
                        <a:off x="1114709" y="3768874"/>
                        <a:ext cx="10021852" cy="2684462"/>
                      </a:xfrm>
                      <a:prstGeom prst="rect">
                        <a:avLst/>
                      </a:prstGeom>
                      <a:noFill/>
                      <a:ln w="9525">
                        <a:solidFill>
                          <a:schemeClr val="accent1"/>
                        </a:solidFill>
                        <a:miter lim="800000"/>
                        <a:headEnd/>
                        <a:tailEnd/>
                      </a:ln>
                    </p:spPr>
                  </p:pic>
                </p:oleObj>
              </mc:Fallback>
            </mc:AlternateContent>
          </a:graphicData>
        </a:graphic>
      </p:graphicFrame>
      <p:sp>
        <p:nvSpPr>
          <p:cNvPr id="5" name="TextBox 4"/>
          <p:cNvSpPr txBox="1"/>
          <p:nvPr/>
        </p:nvSpPr>
        <p:spPr>
          <a:xfrm>
            <a:off x="1679509" y="3155779"/>
            <a:ext cx="10177131" cy="406265"/>
          </a:xfrm>
          <a:prstGeom prst="rect">
            <a:avLst/>
          </a:prstGeom>
          <a:noFill/>
        </p:spPr>
        <p:txBody>
          <a:bodyPr wrap="square" rtlCol="0">
            <a:spAutoFit/>
          </a:bodyPr>
          <a:lstStyle/>
          <a:p>
            <a:pPr>
              <a:buNone/>
            </a:pPr>
            <a:r>
              <a:rPr lang="zh-CN" altLang="en-US" sz="2400" dirty="0">
                <a:solidFill>
                  <a:schemeClr val="accent1"/>
                </a:solidFill>
              </a:rPr>
              <a:t>多对多映射</a:t>
            </a:r>
            <a:r>
              <a:rPr lang="en-US" altLang="zh-CN" sz="2400" dirty="0">
                <a:solidFill>
                  <a:schemeClr val="accent1"/>
                </a:solidFill>
              </a:rPr>
              <a:t>: L </a:t>
            </a:r>
            <a:r>
              <a:rPr lang="en-US" altLang="zh-CN" sz="2400" dirty="0">
                <a:solidFill>
                  <a:schemeClr val="accent1"/>
                </a:solidFill>
                <a:sym typeface="Wingdings" panose="05000000000000000000" pitchFamily="2" charset="2"/>
              </a:rPr>
              <a:t>&lt;-----</a:t>
            </a:r>
            <a:r>
              <a:rPr lang="en-US" altLang="zh-CN" sz="2400" dirty="0">
                <a:solidFill>
                  <a:schemeClr val="accent1"/>
                </a:solidFill>
              </a:rPr>
              <a:t>&gt; M (</a:t>
            </a:r>
            <a:r>
              <a:rPr lang="zh-CN" altLang="en-US" sz="2400" dirty="0">
                <a:solidFill>
                  <a:schemeClr val="accent1"/>
                </a:solidFill>
              </a:rPr>
              <a:t>主存中一个组中的块数</a:t>
            </a:r>
            <a:r>
              <a:rPr lang="en-US" altLang="zh-CN" sz="2400" dirty="0">
                <a:solidFill>
                  <a:schemeClr val="accent1"/>
                </a:solidFill>
              </a:rPr>
              <a:t>) </a:t>
            </a:r>
            <a:endParaRPr lang="zh-CN" altLang="en-US" sz="2400" dirty="0">
              <a:solidFill>
                <a:schemeClr val="accent1"/>
              </a:solidFill>
            </a:endParaRPr>
          </a:p>
        </p:txBody>
      </p:sp>
    </p:spTree>
    <p:extLst>
      <p:ext uri="{BB962C8B-B14F-4D97-AF65-F5344CB8AC3E}">
        <p14:creationId xmlns:p14="http://schemas.microsoft.com/office/powerpoint/2010/main" val="596051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sp>
        <p:nvSpPr>
          <p:cNvPr id="291843" name="Rectangle 3"/>
          <p:cNvSpPr>
            <a:spLocks noChangeArrowheads="1"/>
          </p:cNvSpPr>
          <p:nvPr/>
        </p:nvSpPr>
        <p:spPr bwMode="auto">
          <a:xfrm>
            <a:off x="762000" y="812823"/>
            <a:ext cx="10972800" cy="1713290"/>
          </a:xfrm>
          <a:prstGeom prst="rect">
            <a:avLst/>
          </a:prstGeom>
          <a:noFill/>
          <a:ln w="12700">
            <a:noFill/>
            <a:miter lim="800000"/>
            <a:headEnd/>
            <a:tailEnd/>
          </a:ln>
        </p:spPr>
        <p:txBody>
          <a:bodyPr lIns="63500" tIns="25400" rIns="63500" bIns="25400">
            <a:spAutoFit/>
          </a:bodyPr>
          <a:lstStyle/>
          <a:p>
            <a:pPr marL="284163" indent="-284163" eaLnBrk="0" hangingPunct="0">
              <a:lnSpc>
                <a:spcPct val="100000"/>
              </a:lnSpc>
              <a:buClr>
                <a:srgbClr val="FF0000"/>
              </a:buClr>
              <a:buSzPct val="100000"/>
              <a:buFont typeface="Wingdings" pitchFamily="2" charset="2"/>
              <a:buChar char="v"/>
            </a:pPr>
            <a:r>
              <a:rPr lang="zh-CN" altLang="en-US" sz="2400" b="1" dirty="0">
                <a:solidFill>
                  <a:schemeClr val="tx1"/>
                </a:solidFill>
              </a:rPr>
              <a:t>组相联映射</a:t>
            </a:r>
            <a:endParaRPr lang="en-US" altLang="zh-CN" sz="2400" b="1" dirty="0">
              <a:solidFill>
                <a:schemeClr val="tx1"/>
              </a:solidFill>
            </a:endParaRPr>
          </a:p>
          <a:p>
            <a:pPr marL="668338" lvl="1" indent="-193675" eaLnBrk="0" hangingPunct="0">
              <a:lnSpc>
                <a:spcPct val="100000"/>
              </a:lnSpc>
              <a:buClr>
                <a:srgbClr val="001ADC"/>
              </a:buClr>
              <a:buSzPct val="100000"/>
              <a:buFont typeface="Wingdings" pitchFamily="2" charset="2"/>
              <a:buChar char="Ø"/>
            </a:pPr>
            <a:r>
              <a:rPr lang="zh-CN" altLang="en-US" sz="2000" b="1" dirty="0">
                <a:solidFill>
                  <a:schemeClr val="tx1"/>
                </a:solidFill>
              </a:rPr>
              <a:t>主存的地址格式：</a:t>
            </a:r>
            <a:endParaRPr lang="en-US" altLang="zh-CN" sz="2000" b="1" dirty="0">
              <a:solidFill>
                <a:schemeClr val="tx1"/>
              </a:solidFill>
            </a:endParaRPr>
          </a:p>
          <a:p>
            <a:pPr marL="668338" lvl="1" indent="-193675" eaLnBrk="0" hangingPunct="0">
              <a:lnSpc>
                <a:spcPct val="100000"/>
              </a:lnSpc>
              <a:buClr>
                <a:srgbClr val="001ADC"/>
              </a:buClr>
              <a:buSzPct val="100000"/>
              <a:buFont typeface="Wingdings" pitchFamily="2" charset="2"/>
              <a:buChar char="Ø"/>
            </a:pPr>
            <a:r>
              <a:rPr lang="en-US" altLang="zh-CN" sz="2000" b="1" dirty="0">
                <a:solidFill>
                  <a:schemeClr val="tx1"/>
                </a:solidFill>
              </a:rPr>
              <a:t>Tag</a:t>
            </a:r>
            <a:r>
              <a:rPr lang="zh-CN" altLang="en-US" sz="2000" b="1" dirty="0">
                <a:solidFill>
                  <a:schemeClr val="tx1"/>
                </a:solidFill>
              </a:rPr>
              <a:t>的内容：主存中与该</a:t>
            </a:r>
            <a:r>
              <a:rPr lang="en-US" altLang="zh-CN" sz="2000" b="1" dirty="0">
                <a:solidFill>
                  <a:schemeClr val="tx1"/>
                </a:solidFill>
              </a:rPr>
              <a:t>Cache</a:t>
            </a:r>
            <a:r>
              <a:rPr lang="zh-CN" altLang="en-US" sz="2000" b="1" dirty="0">
                <a:solidFill>
                  <a:schemeClr val="tx1"/>
                </a:solidFill>
              </a:rPr>
              <a:t>数据块对应的数据块的组内块地址（主存块的组内地址）。</a:t>
            </a:r>
            <a:endParaRPr lang="en-US" altLang="zh-CN" sz="2000" b="1" dirty="0">
              <a:solidFill>
                <a:schemeClr val="tx1"/>
              </a:solidFill>
            </a:endParaRPr>
          </a:p>
          <a:p>
            <a:pPr marL="668338" lvl="1" indent="-193675" eaLnBrk="0" hangingPunct="0">
              <a:lnSpc>
                <a:spcPct val="100000"/>
              </a:lnSpc>
              <a:buClr>
                <a:srgbClr val="001ADC"/>
              </a:buClr>
              <a:buSzPct val="100000"/>
              <a:buFont typeface="Wingdings" pitchFamily="2" charset="2"/>
              <a:buChar char="Ø"/>
            </a:pPr>
            <a:r>
              <a:rPr lang="en-US" altLang="zh-CN" sz="2000" b="1" dirty="0">
                <a:solidFill>
                  <a:schemeClr val="tx1"/>
                </a:solidFill>
              </a:rPr>
              <a:t>Set#</a:t>
            </a:r>
            <a:r>
              <a:rPr lang="zh-CN" altLang="en-US" sz="2000" b="1" dirty="0">
                <a:solidFill>
                  <a:schemeClr val="tx1"/>
                </a:solidFill>
              </a:rPr>
              <a:t>：组号</a:t>
            </a:r>
            <a:endParaRPr lang="en-US" altLang="zh-CN" sz="2000" b="1" dirty="0">
              <a:solidFill>
                <a:schemeClr val="tx1"/>
              </a:solidFill>
            </a:endParaRPr>
          </a:p>
        </p:txBody>
      </p:sp>
      <p:grpSp>
        <p:nvGrpSpPr>
          <p:cNvPr id="2" name="Group 5"/>
          <p:cNvGrpSpPr>
            <a:grpSpLocks/>
          </p:cNvGrpSpPr>
          <p:nvPr/>
        </p:nvGrpSpPr>
        <p:grpSpPr bwMode="auto">
          <a:xfrm>
            <a:off x="3647728" y="1268760"/>
            <a:ext cx="6502400" cy="381000"/>
            <a:chOff x="2064" y="672"/>
            <a:chExt cx="3072" cy="240"/>
          </a:xfrm>
        </p:grpSpPr>
        <p:sp>
          <p:nvSpPr>
            <p:cNvPr id="33799" name="Rectangle 6"/>
            <p:cNvSpPr>
              <a:spLocks noChangeArrowheads="1"/>
            </p:cNvSpPr>
            <p:nvPr/>
          </p:nvSpPr>
          <p:spPr bwMode="auto">
            <a:xfrm>
              <a:off x="2064" y="672"/>
              <a:ext cx="1440"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chemeClr val="accent1"/>
                  </a:solidFill>
                </a:rPr>
                <a:t>Tag</a:t>
              </a:r>
              <a:endParaRPr lang="zh-CN" altLang="en-US" b="1" dirty="0">
                <a:solidFill>
                  <a:schemeClr val="accent1"/>
                </a:solidFill>
              </a:endParaRPr>
            </a:p>
          </p:txBody>
        </p:sp>
        <p:sp>
          <p:nvSpPr>
            <p:cNvPr id="33800" name="Rectangle 7"/>
            <p:cNvSpPr>
              <a:spLocks noChangeArrowheads="1"/>
            </p:cNvSpPr>
            <p:nvPr/>
          </p:nvSpPr>
          <p:spPr bwMode="auto">
            <a:xfrm>
              <a:off x="4272" y="672"/>
              <a:ext cx="864"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chemeClr val="tx1"/>
                  </a:solidFill>
                </a:rPr>
                <a:t>Offset</a:t>
              </a:r>
              <a:endParaRPr lang="zh-CN" altLang="en-US" b="1" dirty="0">
                <a:solidFill>
                  <a:schemeClr val="tx1"/>
                </a:solidFill>
              </a:endParaRPr>
            </a:p>
          </p:txBody>
        </p:sp>
        <p:sp>
          <p:nvSpPr>
            <p:cNvPr id="33801" name="Rectangle 8"/>
            <p:cNvSpPr>
              <a:spLocks noChangeArrowheads="1"/>
            </p:cNvSpPr>
            <p:nvPr/>
          </p:nvSpPr>
          <p:spPr bwMode="auto">
            <a:xfrm>
              <a:off x="3504" y="672"/>
              <a:ext cx="768" cy="240"/>
            </a:xfrm>
            <a:prstGeom prst="rect">
              <a:avLst/>
            </a:prstGeom>
            <a:noFill/>
            <a:ln w="12700">
              <a:solidFill>
                <a:schemeClr val="tx1"/>
              </a:solidFill>
              <a:miter lim="800000"/>
              <a:headEnd/>
              <a:tailEnd/>
            </a:ln>
          </p:spPr>
          <p:txBody>
            <a:bodyPr wrap="none" anchor="ctr"/>
            <a:lstStyle/>
            <a:p>
              <a:pPr algn="ctr" eaLnBrk="0" hangingPunct="0">
                <a:buNone/>
              </a:pPr>
              <a:r>
                <a:rPr lang="en-US" altLang="zh-CN" b="1" dirty="0">
                  <a:solidFill>
                    <a:srgbClr val="0000FF"/>
                  </a:solidFill>
                </a:rPr>
                <a:t>Set #</a:t>
              </a:r>
              <a:endParaRPr lang="zh-CN" altLang="en-US" b="1" dirty="0">
                <a:solidFill>
                  <a:srgbClr val="0000FF"/>
                </a:solidFill>
              </a:endParaRPr>
            </a:p>
          </p:txBody>
        </p:sp>
      </p:grpSp>
      <p:sp>
        <p:nvSpPr>
          <p:cNvPr id="291850" name="Rectangle 10"/>
          <p:cNvSpPr>
            <a:spLocks noChangeArrowheads="1"/>
          </p:cNvSpPr>
          <p:nvPr/>
        </p:nvSpPr>
        <p:spPr bwMode="auto">
          <a:xfrm>
            <a:off x="571500" y="2636913"/>
            <a:ext cx="10972800" cy="1697901"/>
          </a:xfrm>
          <a:prstGeom prst="rect">
            <a:avLst/>
          </a:prstGeom>
          <a:noFill/>
          <a:ln w="12700">
            <a:noFill/>
            <a:miter lim="800000"/>
            <a:headEnd/>
            <a:tailEnd/>
          </a:ln>
        </p:spPr>
        <p:txBody>
          <a:bodyPr lIns="63500" tIns="25400" rIns="63500" bIns="25400">
            <a:spAutoFit/>
          </a:bodyPr>
          <a:lstStyle/>
          <a:p>
            <a:pPr marL="284163" indent="-284163" eaLnBrk="0" hangingPunct="0">
              <a:lnSpc>
                <a:spcPct val="75000"/>
              </a:lnSpc>
              <a:spcBef>
                <a:spcPct val="65000"/>
              </a:spcBef>
              <a:buClr>
                <a:srgbClr val="FF0000"/>
              </a:buClr>
              <a:buSzPct val="100000"/>
              <a:buFont typeface="Wingdings" pitchFamily="2" charset="2"/>
              <a:buChar char="v"/>
            </a:pPr>
            <a:r>
              <a:rPr lang="zh-CN" altLang="en-US" sz="2000" b="1" dirty="0">
                <a:solidFill>
                  <a:schemeClr val="tx1"/>
                </a:solidFill>
              </a:rPr>
              <a:t>举例</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主存容量1</a:t>
            </a:r>
            <a:r>
              <a:rPr lang="en-US" altLang="zh-CN" sz="2000" b="1" dirty="0">
                <a:solidFill>
                  <a:schemeClr val="tx1"/>
                </a:solidFill>
              </a:rPr>
              <a:t>M </a:t>
            </a:r>
            <a:r>
              <a:rPr lang="zh-CN" altLang="en-US" sz="2000" b="1" dirty="0">
                <a:solidFill>
                  <a:schemeClr val="tx1"/>
                </a:solidFill>
              </a:rPr>
              <a:t>字节，</a:t>
            </a:r>
            <a:r>
              <a:rPr lang="en-US" altLang="zh-CN" sz="2000" b="1" dirty="0">
                <a:solidFill>
                  <a:schemeClr val="tx1"/>
                </a:solidFill>
              </a:rPr>
              <a:t>4</a:t>
            </a:r>
            <a:r>
              <a:rPr lang="zh-CN" altLang="en-US" sz="2000" b="1" dirty="0">
                <a:solidFill>
                  <a:schemeClr val="tx1"/>
                </a:solidFill>
              </a:rPr>
              <a:t>路组相联（</a:t>
            </a:r>
            <a:r>
              <a:rPr lang="zh-CN" altLang="en-US" sz="2000" b="1" dirty="0">
                <a:solidFill>
                  <a:srgbClr val="FF0000"/>
                </a:solidFill>
              </a:rPr>
              <a:t>每组包含</a:t>
            </a:r>
            <a:r>
              <a:rPr lang="en-US" altLang="zh-CN" sz="2000" b="1" dirty="0">
                <a:solidFill>
                  <a:srgbClr val="FF0000"/>
                </a:solidFill>
              </a:rPr>
              <a:t>4</a:t>
            </a:r>
            <a:r>
              <a:rPr lang="zh-CN" altLang="en-US" sz="2000" b="1" dirty="0">
                <a:solidFill>
                  <a:srgbClr val="FF0000"/>
                </a:solidFill>
              </a:rPr>
              <a:t>个</a:t>
            </a:r>
            <a:r>
              <a:rPr lang="en-US" altLang="zh-CN" sz="2000" b="1" dirty="0">
                <a:solidFill>
                  <a:srgbClr val="FF0000"/>
                </a:solidFill>
              </a:rPr>
              <a:t>Block</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容量</a:t>
            </a:r>
            <a:r>
              <a:rPr lang="en-US" altLang="zh-CN" sz="2000" b="1" dirty="0">
                <a:solidFill>
                  <a:schemeClr val="tx1"/>
                </a:solidFill>
              </a:rPr>
              <a:t>16K</a:t>
            </a:r>
            <a:r>
              <a:rPr lang="zh-CN" altLang="en-US" sz="2000" b="1" dirty="0">
                <a:solidFill>
                  <a:schemeClr val="tx1"/>
                </a:solidFill>
              </a:rPr>
              <a:t>字节，</a:t>
            </a:r>
            <a:r>
              <a:rPr lang="en-US" altLang="zh-CN" sz="2000" b="1" dirty="0">
                <a:solidFill>
                  <a:schemeClr val="tx1"/>
                </a:solidFill>
              </a:rPr>
              <a:t>Block</a:t>
            </a:r>
            <a:r>
              <a:rPr lang="zh-CN" altLang="en-US" sz="2000" b="1" dirty="0">
                <a:solidFill>
                  <a:schemeClr val="tx1"/>
                </a:solidFill>
              </a:rPr>
              <a:t>大小</a:t>
            </a:r>
            <a:r>
              <a:rPr lang="en-US" altLang="zh-CN" sz="2000" b="1" dirty="0">
                <a:solidFill>
                  <a:schemeClr val="tx1"/>
                </a:solidFill>
              </a:rPr>
              <a:t>256 </a:t>
            </a:r>
            <a:r>
              <a:rPr lang="zh-CN" altLang="en-US" sz="2000" b="1" dirty="0">
                <a:solidFill>
                  <a:schemeClr val="tx1"/>
                </a:solidFill>
              </a:rPr>
              <a:t>字节</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分多少组？内存中每组包含多少块？</a:t>
            </a:r>
            <a:endParaRPr lang="en-US" altLang="zh-CN" sz="2000" b="1" dirty="0">
              <a:solidFill>
                <a:schemeClr val="tx1"/>
              </a:solidFill>
            </a:endParaRP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需要多少位？</a:t>
            </a:r>
          </a:p>
        </p:txBody>
      </p:sp>
      <p:sp>
        <p:nvSpPr>
          <p:cNvPr id="291851" name="Rectangle 11"/>
          <p:cNvSpPr>
            <a:spLocks noChangeArrowheads="1"/>
          </p:cNvSpPr>
          <p:nvPr/>
        </p:nvSpPr>
        <p:spPr bwMode="auto">
          <a:xfrm>
            <a:off x="1103445" y="4356549"/>
            <a:ext cx="10177131" cy="2467342"/>
          </a:xfrm>
          <a:prstGeom prst="rect">
            <a:avLst/>
          </a:prstGeom>
          <a:noFill/>
          <a:ln w="12700">
            <a:noFill/>
            <a:miter lim="800000"/>
            <a:headEnd/>
            <a:tailEnd/>
          </a:ln>
        </p:spPr>
        <p:txBody>
          <a:bodyPr wrap="square" lIns="63500" tIns="25400" rIns="63500" bIns="25400">
            <a:spAutoFit/>
          </a:bodyPr>
          <a:lstStyle/>
          <a:p>
            <a:pPr eaLnBrk="0" hangingPunct="0">
              <a:lnSpc>
                <a:spcPct val="75000"/>
              </a:lnSpc>
              <a:spcBef>
                <a:spcPct val="65000"/>
              </a:spcBef>
              <a:buClr>
                <a:srgbClr val="FF0000"/>
              </a:buClr>
              <a:buSzPct val="100000"/>
              <a:buNone/>
            </a:pPr>
            <a:r>
              <a:rPr lang="zh-CN" altLang="en-US" sz="2000" b="1" dirty="0">
                <a:solidFill>
                  <a:schemeClr val="tx1"/>
                </a:solidFill>
              </a:rPr>
              <a:t>解：</a:t>
            </a: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 </a:t>
            </a:r>
            <a:r>
              <a:rPr lang="zh-CN" altLang="en-US" sz="2000" b="1" dirty="0">
                <a:solidFill>
                  <a:schemeClr val="tx1"/>
                </a:solidFill>
              </a:rPr>
              <a:t>组数＝</a:t>
            </a:r>
            <a:r>
              <a:rPr lang="en-US" altLang="zh-CN" sz="2000" b="1" dirty="0">
                <a:solidFill>
                  <a:schemeClr val="tx1"/>
                </a:solidFill>
              </a:rPr>
              <a:t> </a:t>
            </a:r>
            <a:r>
              <a:rPr lang="en-US" altLang="zh-CN" sz="2000" b="1" dirty="0">
                <a:solidFill>
                  <a:schemeClr val="accent1"/>
                </a:solidFill>
              </a:rPr>
              <a:t>2</a:t>
            </a:r>
            <a:r>
              <a:rPr lang="en-US" altLang="zh-CN" sz="2000" b="1" baseline="30000" dirty="0">
                <a:solidFill>
                  <a:schemeClr val="accent1"/>
                </a:solidFill>
              </a:rPr>
              <a:t>14</a:t>
            </a:r>
            <a:r>
              <a:rPr lang="en-US" altLang="zh-CN" sz="2000" b="1" dirty="0">
                <a:solidFill>
                  <a:schemeClr val="accent1"/>
                </a:solidFill>
              </a:rPr>
              <a:t> ÷(2</a:t>
            </a:r>
            <a:r>
              <a:rPr lang="en-US" altLang="zh-CN" sz="2000" b="1" baseline="30000" dirty="0">
                <a:solidFill>
                  <a:schemeClr val="accent1"/>
                </a:solidFill>
              </a:rPr>
              <a:t>8</a:t>
            </a:r>
            <a:r>
              <a:rPr lang="en-US" altLang="zh-CN" sz="2000" b="1" dirty="0">
                <a:solidFill>
                  <a:schemeClr val="accent1"/>
                </a:solidFill>
              </a:rPr>
              <a:t>×2</a:t>
            </a:r>
            <a:r>
              <a:rPr lang="en-US" altLang="zh-CN" sz="2000" b="1" baseline="30000" dirty="0">
                <a:solidFill>
                  <a:schemeClr val="accent1"/>
                </a:solidFill>
              </a:rPr>
              <a:t>2</a:t>
            </a:r>
            <a:r>
              <a:rPr lang="zh-CN" altLang="en-US" sz="2000" b="1" dirty="0">
                <a:solidFill>
                  <a:schemeClr val="accent1"/>
                </a:solidFill>
              </a:rPr>
              <a:t>）＝ </a:t>
            </a:r>
            <a:r>
              <a:rPr lang="en-US" altLang="zh-CN" sz="2000" b="1" dirty="0">
                <a:solidFill>
                  <a:srgbClr val="FF0000"/>
                </a:solidFill>
              </a:rPr>
              <a:t>2</a:t>
            </a:r>
            <a:r>
              <a:rPr lang="en-US" altLang="zh-CN" sz="2000" b="1" baseline="30000" dirty="0">
                <a:solidFill>
                  <a:srgbClr val="FF0000"/>
                </a:solidFill>
              </a:rPr>
              <a:t>4   </a:t>
            </a:r>
            <a:r>
              <a:rPr lang="zh-CN" altLang="en-US" sz="2000" b="1" dirty="0">
                <a:solidFill>
                  <a:srgbClr val="FF0000"/>
                </a:solidFill>
              </a:rPr>
              <a:t>＝</a:t>
            </a:r>
            <a:r>
              <a:rPr lang="en-US" altLang="zh-CN" sz="2000" b="1" dirty="0">
                <a:solidFill>
                  <a:srgbClr val="FF0000"/>
                </a:solidFill>
              </a:rPr>
              <a:t>16</a:t>
            </a:r>
            <a:r>
              <a:rPr lang="en-US" altLang="zh-CN" sz="2000" b="1" baseline="30000" dirty="0">
                <a:solidFill>
                  <a:schemeClr val="tx1"/>
                </a:solidFill>
              </a:rPr>
              <a:t>   </a:t>
            </a:r>
            <a:r>
              <a:rPr lang="zh-CN" altLang="en-US" sz="2000" b="1" dirty="0">
                <a:solidFill>
                  <a:schemeClr val="tx1"/>
                </a:solidFill>
              </a:rPr>
              <a:t>组，</a:t>
            </a:r>
            <a:r>
              <a:rPr lang="en-US" altLang="zh-CN" sz="2000" b="1" dirty="0">
                <a:solidFill>
                  <a:schemeClr val="tx1"/>
                </a:solidFill>
              </a:rPr>
              <a:t>cache</a:t>
            </a:r>
            <a:r>
              <a:rPr lang="zh-CN" altLang="en-US" sz="2000" b="1" dirty="0">
                <a:solidFill>
                  <a:schemeClr val="tx1"/>
                </a:solidFill>
              </a:rPr>
              <a:t>中</a:t>
            </a:r>
            <a:r>
              <a:rPr lang="zh-CN" altLang="en-US" sz="2000" b="1" dirty="0">
                <a:solidFill>
                  <a:schemeClr val="accent1"/>
                </a:solidFill>
              </a:rPr>
              <a:t>每组</a:t>
            </a:r>
            <a:r>
              <a:rPr lang="en-US" altLang="zh-CN" sz="2000" b="1" dirty="0">
                <a:solidFill>
                  <a:schemeClr val="accent1"/>
                </a:solidFill>
              </a:rPr>
              <a:t>4</a:t>
            </a:r>
            <a:r>
              <a:rPr lang="zh-CN" altLang="en-US" sz="2000" b="1" dirty="0">
                <a:solidFill>
                  <a:schemeClr val="accent1"/>
                </a:solidFill>
              </a:rPr>
              <a:t>块</a:t>
            </a: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主存每组块数＝ </a:t>
            </a:r>
            <a:r>
              <a:rPr lang="en-US" altLang="zh-CN" sz="2000" b="1" dirty="0">
                <a:solidFill>
                  <a:schemeClr val="accent1"/>
                </a:solidFill>
              </a:rPr>
              <a:t>2</a:t>
            </a:r>
            <a:r>
              <a:rPr lang="en-US" altLang="zh-CN" sz="2000" b="1" baseline="30000" dirty="0">
                <a:solidFill>
                  <a:schemeClr val="accent1"/>
                </a:solidFill>
              </a:rPr>
              <a:t>20</a:t>
            </a:r>
            <a:r>
              <a:rPr lang="en-US" altLang="zh-CN" sz="2000" b="1" dirty="0">
                <a:solidFill>
                  <a:schemeClr val="accent1"/>
                </a:solidFill>
              </a:rPr>
              <a:t> ÷(2</a:t>
            </a:r>
            <a:r>
              <a:rPr lang="en-US" altLang="zh-CN" sz="2000" b="1" baseline="30000" dirty="0">
                <a:solidFill>
                  <a:schemeClr val="accent1"/>
                </a:solidFill>
              </a:rPr>
              <a:t>8</a:t>
            </a:r>
            <a:r>
              <a:rPr lang="en-US" altLang="zh-CN" sz="2000" b="1" dirty="0">
                <a:solidFill>
                  <a:schemeClr val="accent1"/>
                </a:solidFill>
              </a:rPr>
              <a:t>×2</a:t>
            </a:r>
            <a:r>
              <a:rPr lang="en-US" altLang="zh-CN" sz="2000" b="1" baseline="30000" dirty="0">
                <a:solidFill>
                  <a:schemeClr val="accent1"/>
                </a:solidFill>
              </a:rPr>
              <a:t>4</a:t>
            </a:r>
            <a:r>
              <a:rPr lang="zh-CN" altLang="en-US" sz="2000" b="1" dirty="0">
                <a:solidFill>
                  <a:schemeClr val="accent1"/>
                </a:solidFill>
              </a:rPr>
              <a:t>）＝ </a:t>
            </a:r>
            <a:r>
              <a:rPr lang="en-US" altLang="zh-CN" sz="2000" b="1" dirty="0">
                <a:solidFill>
                  <a:srgbClr val="FF0000"/>
                </a:solidFill>
              </a:rPr>
              <a:t>2</a:t>
            </a:r>
            <a:r>
              <a:rPr lang="en-US" altLang="zh-CN" sz="2000" b="1" baseline="30000" dirty="0">
                <a:solidFill>
                  <a:srgbClr val="FF0000"/>
                </a:solidFill>
              </a:rPr>
              <a:t>8   </a:t>
            </a:r>
            <a:r>
              <a:rPr lang="zh-CN" altLang="en-US" sz="2000" b="1" dirty="0">
                <a:solidFill>
                  <a:srgbClr val="FF0000"/>
                </a:solidFill>
              </a:rPr>
              <a:t>＝</a:t>
            </a:r>
            <a:r>
              <a:rPr lang="en-US" altLang="zh-CN" sz="2000" b="1" dirty="0">
                <a:solidFill>
                  <a:srgbClr val="FF0000"/>
                </a:solidFill>
              </a:rPr>
              <a:t>256 </a:t>
            </a:r>
            <a:r>
              <a:rPr lang="zh-CN" altLang="en-US" sz="2000" b="1" dirty="0">
                <a:solidFill>
                  <a:schemeClr val="tx1"/>
                </a:solidFill>
              </a:rPr>
              <a:t>块</a:t>
            </a:r>
            <a:r>
              <a:rPr lang="en-US" altLang="zh-CN" sz="2000" b="1" dirty="0">
                <a:solidFill>
                  <a:schemeClr val="tx1"/>
                </a:solidFill>
              </a:rPr>
              <a:t>/</a:t>
            </a:r>
            <a:r>
              <a:rPr lang="zh-CN" altLang="en-US" sz="2000" b="1" dirty="0">
                <a:solidFill>
                  <a:schemeClr val="tx1"/>
                </a:solidFill>
              </a:rPr>
              <a:t>组</a:t>
            </a:r>
            <a:r>
              <a:rPr lang="zh-CN" altLang="en-US" sz="2000" b="1" baseline="30000" dirty="0">
                <a:solidFill>
                  <a:schemeClr val="tx1"/>
                </a:solidFill>
              </a:rPr>
              <a:t>     </a:t>
            </a:r>
            <a:r>
              <a:rPr lang="zh-CN" altLang="en-US" sz="2000" b="1" dirty="0">
                <a:solidFill>
                  <a:schemeClr val="tx1"/>
                </a:solidFill>
              </a:rPr>
              <a:t>或者</a:t>
            </a:r>
            <a:endParaRPr lang="en-US" altLang="zh-CN" sz="2000" b="1" dirty="0">
              <a:solidFill>
                <a:schemeClr val="tx1"/>
              </a:solidFill>
            </a:endParaRPr>
          </a:p>
          <a:p>
            <a:pPr marL="474663" lvl="1" eaLnBrk="0" hangingPunct="0">
              <a:lnSpc>
                <a:spcPct val="85000"/>
              </a:lnSpc>
              <a:spcBef>
                <a:spcPct val="40000"/>
              </a:spcBef>
              <a:buClr>
                <a:srgbClr val="001ADC"/>
              </a:buClr>
              <a:buSzPct val="100000"/>
              <a:buNone/>
            </a:pPr>
            <a:r>
              <a:rPr lang="en-US" altLang="zh-CN" sz="2000" b="1" dirty="0">
                <a:solidFill>
                  <a:schemeClr val="tx1"/>
                </a:solidFill>
              </a:rPr>
              <a:t>  4</a:t>
            </a:r>
            <a:r>
              <a:rPr lang="zh-CN" altLang="en-US" sz="2000" b="1" dirty="0">
                <a:solidFill>
                  <a:schemeClr val="tx1"/>
                </a:solidFill>
              </a:rPr>
              <a:t>*</a:t>
            </a:r>
            <a:r>
              <a:rPr lang="en-US" altLang="zh-CN" sz="2000" b="1" dirty="0">
                <a:solidFill>
                  <a:schemeClr val="tx1"/>
                </a:solidFill>
              </a:rPr>
              <a:t>64=256 </a:t>
            </a:r>
            <a:r>
              <a:rPr lang="zh-CN" altLang="en-US" sz="2000" b="1" dirty="0">
                <a:solidFill>
                  <a:schemeClr val="tx1"/>
                </a:solidFill>
              </a:rPr>
              <a:t>块</a:t>
            </a:r>
            <a:r>
              <a:rPr lang="en-US" altLang="zh-CN" sz="2000" b="1" dirty="0">
                <a:solidFill>
                  <a:schemeClr val="tx1"/>
                </a:solidFill>
              </a:rPr>
              <a:t>/</a:t>
            </a:r>
            <a:r>
              <a:rPr lang="zh-CN" altLang="en-US" sz="2000" b="1" dirty="0">
                <a:solidFill>
                  <a:schemeClr val="tx1"/>
                </a:solidFill>
              </a:rPr>
              <a:t>组</a:t>
            </a:r>
          </a:p>
          <a:p>
            <a:pPr marL="760413" lvl="1" indent="-285750" eaLnBrk="0" hangingPunct="0">
              <a:lnSpc>
                <a:spcPct val="85000"/>
              </a:lnSpc>
              <a:spcBef>
                <a:spcPct val="40000"/>
              </a:spcBef>
              <a:buClr>
                <a:srgbClr val="001ADC"/>
              </a:buClr>
              <a:buSzPct val="100000"/>
              <a:buFont typeface="Arial" pitchFamily="34" charset="0"/>
              <a:buChar char="−"/>
            </a:pPr>
            <a:r>
              <a:rPr lang="zh-CN" altLang="en-US" sz="2000" b="1" dirty="0">
                <a:solidFill>
                  <a:schemeClr val="tx1"/>
                </a:solidFill>
              </a:rPr>
              <a:t>主存地址：</a:t>
            </a:r>
            <a:r>
              <a:rPr lang="zh-CN" altLang="en-US" sz="2000" b="1" dirty="0">
                <a:solidFill>
                  <a:schemeClr val="accent1"/>
                </a:solidFill>
              </a:rPr>
              <a:t>2</a:t>
            </a:r>
            <a:r>
              <a:rPr lang="en-US" altLang="zh-CN" sz="2000" b="1" dirty="0">
                <a:solidFill>
                  <a:schemeClr val="accent1"/>
                </a:solidFill>
              </a:rPr>
              <a:t>0 </a:t>
            </a:r>
            <a:r>
              <a:rPr lang="zh-CN" altLang="en-US" sz="2000" b="1" dirty="0">
                <a:solidFill>
                  <a:schemeClr val="tx1"/>
                </a:solidFill>
              </a:rPr>
              <a:t>位，其中高</a:t>
            </a:r>
            <a:r>
              <a:rPr lang="en-US" altLang="zh-CN" sz="2000" b="1" dirty="0">
                <a:solidFill>
                  <a:schemeClr val="accent1"/>
                </a:solidFill>
              </a:rPr>
              <a:t>8 </a:t>
            </a:r>
            <a:r>
              <a:rPr lang="zh-CN" altLang="en-US" sz="2000" b="1" dirty="0">
                <a:solidFill>
                  <a:schemeClr val="tx1"/>
                </a:solidFill>
              </a:rPr>
              <a:t>位为组内块地址，中间</a:t>
            </a:r>
            <a:r>
              <a:rPr lang="en-US" altLang="zh-CN" sz="2000" b="1" dirty="0">
                <a:solidFill>
                  <a:schemeClr val="accent1"/>
                </a:solidFill>
              </a:rPr>
              <a:t>4 </a:t>
            </a:r>
            <a:r>
              <a:rPr lang="zh-CN" altLang="en-US" sz="2000" b="1" dirty="0">
                <a:solidFill>
                  <a:schemeClr val="tx1"/>
                </a:solidFill>
              </a:rPr>
              <a:t>位为组地址（共有</a:t>
            </a:r>
            <a:r>
              <a:rPr lang="en-US" altLang="zh-CN" sz="2000" b="1" dirty="0">
                <a:solidFill>
                  <a:schemeClr val="tx1"/>
                </a:solidFill>
              </a:rPr>
              <a:t>16</a:t>
            </a:r>
            <a:r>
              <a:rPr lang="zh-CN" altLang="en-US" sz="2000" b="1" dirty="0">
                <a:solidFill>
                  <a:schemeClr val="tx1"/>
                </a:solidFill>
              </a:rPr>
              <a:t>组），低 </a:t>
            </a:r>
            <a:r>
              <a:rPr lang="en-US" altLang="zh-CN" sz="2000" b="1" dirty="0">
                <a:solidFill>
                  <a:schemeClr val="accent1"/>
                </a:solidFill>
              </a:rPr>
              <a:t>8</a:t>
            </a:r>
            <a:r>
              <a:rPr lang="zh-CN" altLang="en-US" sz="2000" b="1" dirty="0">
                <a:solidFill>
                  <a:schemeClr val="tx1"/>
                </a:solidFill>
              </a:rPr>
              <a:t>位为块内地址</a:t>
            </a:r>
          </a:p>
          <a:p>
            <a:pPr marL="760413" lvl="1" indent="-285750" eaLnBrk="0" hangingPunct="0">
              <a:lnSpc>
                <a:spcPct val="85000"/>
              </a:lnSpc>
              <a:spcBef>
                <a:spcPct val="40000"/>
              </a:spcBef>
              <a:buClr>
                <a:srgbClr val="001ADC"/>
              </a:buClr>
              <a:buSzPct val="100000"/>
              <a:buFont typeface="Arial" pitchFamily="34" charset="0"/>
              <a:buChar char="−"/>
            </a:pPr>
            <a:r>
              <a:rPr lang="en-US" altLang="zh-CN" sz="2000" b="1" dirty="0">
                <a:solidFill>
                  <a:schemeClr val="tx1"/>
                </a:solidFill>
              </a:rPr>
              <a:t>Cache</a:t>
            </a:r>
            <a:r>
              <a:rPr lang="zh-CN" altLang="en-US" sz="2000" b="1" dirty="0">
                <a:solidFill>
                  <a:schemeClr val="tx1"/>
                </a:solidFill>
              </a:rPr>
              <a:t>的</a:t>
            </a:r>
            <a:r>
              <a:rPr lang="en-US" altLang="zh-CN" sz="2000" b="1" dirty="0">
                <a:solidFill>
                  <a:schemeClr val="tx1"/>
                </a:solidFill>
              </a:rPr>
              <a:t>Tag</a:t>
            </a:r>
            <a:r>
              <a:rPr lang="zh-CN" altLang="en-US" sz="2000" b="1" dirty="0">
                <a:solidFill>
                  <a:schemeClr val="tx1"/>
                </a:solidFill>
              </a:rPr>
              <a:t>应该为 </a:t>
            </a:r>
            <a:r>
              <a:rPr lang="en-US" altLang="zh-CN" sz="2000" b="1" dirty="0">
                <a:solidFill>
                  <a:schemeClr val="accent1"/>
                </a:solidFill>
              </a:rPr>
              <a:t>8</a:t>
            </a:r>
            <a:r>
              <a:rPr lang="en-US" altLang="zh-CN" sz="2000" b="1" dirty="0"/>
              <a:t> </a:t>
            </a:r>
            <a:r>
              <a:rPr lang="zh-CN" altLang="en-US" sz="2000" b="1" dirty="0">
                <a:solidFill>
                  <a:schemeClr val="tx1"/>
                </a:solidFill>
              </a:rPr>
              <a:t>位。</a:t>
            </a:r>
          </a:p>
        </p:txBody>
      </p:sp>
    </p:spTree>
    <p:extLst>
      <p:ext uri="{BB962C8B-B14F-4D97-AF65-F5344CB8AC3E}">
        <p14:creationId xmlns:p14="http://schemas.microsoft.com/office/powerpoint/2010/main" val="13836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1850">
                                            <p:txEl>
                                              <p:pRg st="0" end="0"/>
                                            </p:txEl>
                                          </p:spTgt>
                                        </p:tgtEl>
                                        <p:attrNameLst>
                                          <p:attrName>style.visibility</p:attrName>
                                        </p:attrNameLst>
                                      </p:cBhvr>
                                      <p:to>
                                        <p:strVal val="visible"/>
                                      </p:to>
                                    </p:set>
                                    <p:anim calcmode="lin" valueType="num">
                                      <p:cBhvr additive="base">
                                        <p:cTn id="7" dur="500" fill="hold"/>
                                        <p:tgtEl>
                                          <p:spTgt spid="29185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185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1850">
                                            <p:txEl>
                                              <p:pRg st="1" end="1"/>
                                            </p:txEl>
                                          </p:spTgt>
                                        </p:tgtEl>
                                        <p:attrNameLst>
                                          <p:attrName>style.visibility</p:attrName>
                                        </p:attrNameLst>
                                      </p:cBhvr>
                                      <p:to>
                                        <p:strVal val="visible"/>
                                      </p:to>
                                    </p:set>
                                    <p:anim calcmode="lin" valueType="num">
                                      <p:cBhvr additive="base">
                                        <p:cTn id="11" dur="500" fill="hold"/>
                                        <p:tgtEl>
                                          <p:spTgt spid="29185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1850">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1850">
                                            <p:txEl>
                                              <p:pRg st="2" end="2"/>
                                            </p:txEl>
                                          </p:spTgt>
                                        </p:tgtEl>
                                        <p:attrNameLst>
                                          <p:attrName>style.visibility</p:attrName>
                                        </p:attrNameLst>
                                      </p:cBhvr>
                                      <p:to>
                                        <p:strVal val="visible"/>
                                      </p:to>
                                    </p:set>
                                    <p:anim calcmode="lin" valueType="num">
                                      <p:cBhvr additive="base">
                                        <p:cTn id="15" dur="500" fill="hold"/>
                                        <p:tgtEl>
                                          <p:spTgt spid="291850">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1850">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1850">
                                            <p:txEl>
                                              <p:pRg st="3" end="3"/>
                                            </p:txEl>
                                          </p:spTgt>
                                        </p:tgtEl>
                                        <p:attrNameLst>
                                          <p:attrName>style.visibility</p:attrName>
                                        </p:attrNameLst>
                                      </p:cBhvr>
                                      <p:to>
                                        <p:strVal val="visible"/>
                                      </p:to>
                                    </p:set>
                                    <p:anim calcmode="lin" valueType="num">
                                      <p:cBhvr additive="base">
                                        <p:cTn id="19" dur="500" fill="hold"/>
                                        <p:tgtEl>
                                          <p:spTgt spid="291850">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185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1851">
                                            <p:txEl>
                                              <p:pRg st="0" end="0"/>
                                            </p:txEl>
                                          </p:spTgt>
                                        </p:tgtEl>
                                        <p:attrNameLst>
                                          <p:attrName>style.visibility</p:attrName>
                                        </p:attrNameLst>
                                      </p:cBhvr>
                                      <p:to>
                                        <p:strVal val="visible"/>
                                      </p:to>
                                    </p:set>
                                    <p:anim calcmode="lin" valueType="num">
                                      <p:cBhvr additive="base">
                                        <p:cTn id="25" dur="500" fill="hold"/>
                                        <p:tgtEl>
                                          <p:spTgt spid="29185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185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91851">
                                            <p:txEl>
                                              <p:pRg st="1" end="1"/>
                                            </p:txEl>
                                          </p:spTgt>
                                        </p:tgtEl>
                                        <p:attrNameLst>
                                          <p:attrName>style.visibility</p:attrName>
                                        </p:attrNameLst>
                                      </p:cBhvr>
                                      <p:to>
                                        <p:strVal val="visible"/>
                                      </p:to>
                                    </p:set>
                                    <p:anim calcmode="lin" valueType="num">
                                      <p:cBhvr additive="base">
                                        <p:cTn id="29" dur="500" fill="hold"/>
                                        <p:tgtEl>
                                          <p:spTgt spid="291851">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91851">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91851">
                                            <p:txEl>
                                              <p:pRg st="2" end="2"/>
                                            </p:txEl>
                                          </p:spTgt>
                                        </p:tgtEl>
                                        <p:attrNameLst>
                                          <p:attrName>style.visibility</p:attrName>
                                        </p:attrNameLst>
                                      </p:cBhvr>
                                      <p:to>
                                        <p:strVal val="visible"/>
                                      </p:to>
                                    </p:set>
                                    <p:anim calcmode="lin" valueType="num">
                                      <p:cBhvr additive="base">
                                        <p:cTn id="33" dur="500" fill="hold"/>
                                        <p:tgtEl>
                                          <p:spTgt spid="291851">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91851">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91851">
                                            <p:txEl>
                                              <p:pRg st="3" end="3"/>
                                            </p:txEl>
                                          </p:spTgt>
                                        </p:tgtEl>
                                        <p:attrNameLst>
                                          <p:attrName>style.visibility</p:attrName>
                                        </p:attrNameLst>
                                      </p:cBhvr>
                                      <p:to>
                                        <p:strVal val="visible"/>
                                      </p:to>
                                    </p:set>
                                    <p:anim calcmode="lin" valueType="num">
                                      <p:cBhvr additive="base">
                                        <p:cTn id="37" dur="500" fill="hold"/>
                                        <p:tgtEl>
                                          <p:spTgt spid="291851">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1851">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91851">
                                            <p:txEl>
                                              <p:pRg st="4" end="4"/>
                                            </p:txEl>
                                          </p:spTgt>
                                        </p:tgtEl>
                                        <p:attrNameLst>
                                          <p:attrName>style.visibility</p:attrName>
                                        </p:attrNameLst>
                                      </p:cBhvr>
                                      <p:to>
                                        <p:strVal val="visible"/>
                                      </p:to>
                                    </p:set>
                                    <p:anim calcmode="lin" valueType="num">
                                      <p:cBhvr additive="base">
                                        <p:cTn id="41" dur="500" fill="hold"/>
                                        <p:tgtEl>
                                          <p:spTgt spid="291851">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1851">
                                            <p:txEl>
                                              <p:pRg st="4" end="4"/>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1851">
                                            <p:txEl>
                                              <p:pRg st="5" end="5"/>
                                            </p:txEl>
                                          </p:spTgt>
                                        </p:tgtEl>
                                        <p:attrNameLst>
                                          <p:attrName>style.visibility</p:attrName>
                                        </p:attrNameLst>
                                      </p:cBhvr>
                                      <p:to>
                                        <p:strVal val="visible"/>
                                      </p:to>
                                    </p:set>
                                    <p:anim calcmode="lin" valueType="num">
                                      <p:cBhvr additive="base">
                                        <p:cTn id="45" dur="500" fill="hold"/>
                                        <p:tgtEl>
                                          <p:spTgt spid="291851">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185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50" grpId="0" build="p" autoUpdateAnimBg="0"/>
      <p:bldP spid="29185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1392244" y="3860801"/>
            <a:ext cx="9312268" cy="2638426"/>
            <a:chOff x="340" y="2432"/>
            <a:chExt cx="5035" cy="1662"/>
          </a:xfrm>
        </p:grpSpPr>
        <p:sp>
          <p:nvSpPr>
            <p:cNvPr id="6157" name="Rectangle 27"/>
            <p:cNvSpPr>
              <a:spLocks noChangeArrowheads="1"/>
            </p:cNvSpPr>
            <p:nvPr/>
          </p:nvSpPr>
          <p:spPr bwMode="auto">
            <a:xfrm>
              <a:off x="340" y="2432"/>
              <a:ext cx="5035" cy="1633"/>
            </a:xfrm>
            <a:prstGeom prst="rect">
              <a:avLst/>
            </a:prstGeom>
            <a:solidFill>
              <a:srgbClr val="F9F9F9"/>
            </a:solidFill>
            <a:ln w="12700">
              <a:solidFill>
                <a:schemeClr val="tx1"/>
              </a:solidFill>
              <a:miter lim="800000"/>
              <a:headEnd/>
              <a:tailEnd/>
            </a:ln>
          </p:spPr>
          <p:txBody>
            <a:bodyPr wrap="none" anchor="ctr"/>
            <a:lstStyle/>
            <a:p>
              <a:pPr algn="ctr" eaLnBrk="0" hangingPunct="0"/>
              <a:endParaRPr lang="zh-CN" altLang="en-US" sz="2800"/>
            </a:p>
          </p:txBody>
        </p:sp>
        <p:sp>
          <p:nvSpPr>
            <p:cNvPr id="6158" name="Text Box 28"/>
            <p:cNvSpPr txBox="1">
              <a:spLocks noChangeArrowheads="1"/>
            </p:cNvSpPr>
            <p:nvPr/>
          </p:nvSpPr>
          <p:spPr bwMode="auto">
            <a:xfrm>
              <a:off x="340" y="3838"/>
              <a:ext cx="453" cy="256"/>
            </a:xfrm>
            <a:prstGeom prst="rect">
              <a:avLst/>
            </a:prstGeom>
            <a:noFill/>
            <a:ln w="12700">
              <a:noFill/>
              <a:miter lim="800000"/>
              <a:headEnd/>
              <a:tailEnd/>
            </a:ln>
          </p:spPr>
          <p:txBody>
            <a:bodyPr>
              <a:spAutoFit/>
            </a:bodyPr>
            <a:lstStyle/>
            <a:p>
              <a:pPr algn="ctr" eaLnBrk="0" hangingPunct="0">
                <a:spcBef>
                  <a:spcPct val="50000"/>
                </a:spcBef>
                <a:buNone/>
              </a:pPr>
              <a:r>
                <a:rPr lang="zh-CN" altLang="en-US" sz="2400" b="1" dirty="0">
                  <a:solidFill>
                    <a:schemeClr val="accent2"/>
                  </a:solidFill>
                </a:rPr>
                <a:t>主存</a:t>
              </a:r>
            </a:p>
          </p:txBody>
        </p:sp>
      </p:grpSp>
      <p:sp>
        <p:nvSpPr>
          <p:cNvPr id="6156" name="Rectangle 20"/>
          <p:cNvSpPr>
            <a:spLocks noGrp="1" noChangeArrowheads="1"/>
          </p:cNvSpPr>
          <p:nvPr>
            <p:ph type="title" sz="quarter"/>
          </p:nvPr>
        </p:nvSpPr>
        <p:spPr>
          <a:xfrm>
            <a:off x="912286" y="260648"/>
            <a:ext cx="10612967"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2</a:t>
            </a:r>
            <a:r>
              <a:rPr lang="zh-CN" altLang="en-US" sz="2400" dirty="0">
                <a:latin typeface="Arial Unicode MS" panose="020B0604020202020204" pitchFamily="34" charset="-122"/>
              </a:rPr>
              <a:t>.</a:t>
            </a:r>
            <a:r>
              <a:rPr lang="en-US" altLang="zh-CN" sz="2400" dirty="0">
                <a:latin typeface="Arial Unicode MS" panose="020B0604020202020204" pitchFamily="34" charset="-122"/>
              </a:rPr>
              <a:t>3</a:t>
            </a:r>
            <a:r>
              <a:rPr lang="zh-CN" altLang="en-US" sz="2400" dirty="0">
                <a:latin typeface="Arial Unicode MS" panose="020B0604020202020204" pitchFamily="34" charset="-122"/>
              </a:rPr>
              <a:t> </a:t>
            </a:r>
            <a:r>
              <a:rPr lang="en-US" altLang="zh-CN" sz="2400" dirty="0">
                <a:latin typeface="Arial Unicode MS" panose="020B0604020202020204" pitchFamily="34" charset="-122"/>
              </a:rPr>
              <a:t>Cache</a:t>
            </a:r>
            <a:r>
              <a:rPr lang="zh-CN" altLang="en-US" sz="2400" dirty="0">
                <a:latin typeface="Arial Unicode MS" panose="020B0604020202020204" pitchFamily="34" charset="-122"/>
              </a:rPr>
              <a:t>与主存之间的映射</a:t>
            </a:r>
            <a:r>
              <a:rPr lang="en-US" altLang="zh-CN" sz="2400" dirty="0">
                <a:latin typeface="Arial Unicode MS" panose="020B0604020202020204" pitchFamily="34" charset="-122"/>
              </a:rPr>
              <a:t>—</a:t>
            </a:r>
            <a:r>
              <a:rPr lang="zh-CN" altLang="en-US" sz="2400" dirty="0">
                <a:latin typeface="Arial Unicode MS" panose="020B0604020202020204" pitchFamily="34" charset="-122"/>
              </a:rPr>
              <a:t>组相联</a:t>
            </a:r>
          </a:p>
        </p:txBody>
      </p:sp>
      <p:graphicFrame>
        <p:nvGraphicFramePr>
          <p:cNvPr id="419844" name="Object 4"/>
          <p:cNvGraphicFramePr>
            <a:graphicFrameLocks noGrp="1" noChangeAspect="1"/>
          </p:cNvGraphicFramePr>
          <p:nvPr>
            <p:ph sz="quarter" idx="1"/>
            <p:extLst>
              <p:ext uri="{D42A27DB-BD31-4B8C-83A1-F6EECF244321}">
                <p14:modId xmlns:p14="http://schemas.microsoft.com/office/powerpoint/2010/main" val="1518359014"/>
              </p:ext>
            </p:extLst>
          </p:nvPr>
        </p:nvGraphicFramePr>
        <p:xfrm>
          <a:off x="1392244" y="981078"/>
          <a:ext cx="9312268" cy="2803525"/>
        </p:xfrm>
        <a:graphic>
          <a:graphicData uri="http://schemas.openxmlformats.org/presentationml/2006/ole">
            <mc:AlternateContent xmlns:mc="http://schemas.openxmlformats.org/markup-compatibility/2006">
              <mc:Choice xmlns:v="urn:schemas-microsoft-com:vml" Requires="v">
                <p:oleObj spid="_x0000_s10953" name="Visio" r:id="rId3" imgW="5077663" imgH="2018386" progId="Visio.Drawing.11">
                  <p:embed/>
                </p:oleObj>
              </mc:Choice>
              <mc:Fallback>
                <p:oleObj name="Visio" r:id="rId3" imgW="5077663" imgH="201838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244" y="981078"/>
                        <a:ext cx="9312268" cy="2803525"/>
                      </a:xfrm>
                      <a:prstGeom prst="rect">
                        <a:avLst/>
                      </a:prstGeom>
                      <a:noFill/>
                      <a:ln>
                        <a:noFill/>
                      </a:ln>
                      <a:effectLst/>
                    </p:spPr>
                  </p:pic>
                </p:oleObj>
              </mc:Fallback>
            </mc:AlternateContent>
          </a:graphicData>
        </a:graphic>
      </p:graphicFrame>
      <p:graphicFrame>
        <p:nvGraphicFramePr>
          <p:cNvPr id="419853" name="Object 13"/>
          <p:cNvGraphicFramePr>
            <a:graphicFrameLocks noGrp="1" noChangeAspect="1"/>
          </p:cNvGraphicFramePr>
          <p:nvPr>
            <p:ph sz="quarter" idx="2"/>
            <p:extLst>
              <p:ext uri="{D42A27DB-BD31-4B8C-83A1-F6EECF244321}">
                <p14:modId xmlns:p14="http://schemas.microsoft.com/office/powerpoint/2010/main" val="2626274335"/>
              </p:ext>
            </p:extLst>
          </p:nvPr>
        </p:nvGraphicFramePr>
        <p:xfrm>
          <a:off x="1945936" y="4049713"/>
          <a:ext cx="1845808" cy="590550"/>
        </p:xfrm>
        <a:graphic>
          <a:graphicData uri="http://schemas.openxmlformats.org/presentationml/2006/ole">
            <mc:AlternateContent xmlns:mc="http://schemas.openxmlformats.org/markup-compatibility/2006">
              <mc:Choice xmlns:v="urn:schemas-microsoft-com:vml" Requires="v">
                <p:oleObj spid="_x0000_s10954" name="Visio" r:id="rId5" imgW="991210" imgH="411175" progId="Visio.Drawing.11">
                  <p:embed/>
                </p:oleObj>
              </mc:Choice>
              <mc:Fallback>
                <p:oleObj name="Visio" r:id="rId5" imgW="991210" imgH="41117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936" y="4049713"/>
                        <a:ext cx="1845808" cy="590550"/>
                      </a:xfrm>
                      <a:prstGeom prst="rect">
                        <a:avLst/>
                      </a:prstGeom>
                      <a:noFill/>
                      <a:ln>
                        <a:noFill/>
                      </a:ln>
                      <a:effectLst/>
                    </p:spPr>
                  </p:pic>
                </p:oleObj>
              </mc:Fallback>
            </mc:AlternateContent>
          </a:graphicData>
        </a:graphic>
      </p:graphicFrame>
      <p:graphicFrame>
        <p:nvGraphicFramePr>
          <p:cNvPr id="419856" name="Object 16"/>
          <p:cNvGraphicFramePr>
            <a:graphicFrameLocks noGrp="1" noChangeAspect="1"/>
          </p:cNvGraphicFramePr>
          <p:nvPr>
            <p:ph sz="quarter" idx="3"/>
            <p:extLst>
              <p:ext uri="{D42A27DB-BD31-4B8C-83A1-F6EECF244321}">
                <p14:modId xmlns:p14="http://schemas.microsoft.com/office/powerpoint/2010/main" val="2491199274"/>
              </p:ext>
            </p:extLst>
          </p:nvPr>
        </p:nvGraphicFramePr>
        <p:xfrm>
          <a:off x="3935760" y="4005266"/>
          <a:ext cx="1845808" cy="657225"/>
        </p:xfrm>
        <a:graphic>
          <a:graphicData uri="http://schemas.openxmlformats.org/presentationml/2006/ole">
            <mc:AlternateContent xmlns:mc="http://schemas.openxmlformats.org/markup-compatibility/2006">
              <mc:Choice xmlns:v="urn:schemas-microsoft-com:vml" Requires="v">
                <p:oleObj spid="_x0000_s10955" name="Visio" r:id="rId7" imgW="991210" imgH="411175" progId="Visio.Drawing.11">
                  <p:embed/>
                </p:oleObj>
              </mc:Choice>
              <mc:Fallback>
                <p:oleObj name="Visio" r:id="rId7" imgW="991210" imgH="411175"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760" y="4005266"/>
                        <a:ext cx="1845808" cy="657225"/>
                      </a:xfrm>
                      <a:prstGeom prst="rect">
                        <a:avLst/>
                      </a:prstGeom>
                      <a:noFill/>
                      <a:ln>
                        <a:noFill/>
                      </a:ln>
                      <a:effectLst/>
                    </p:spPr>
                  </p:pic>
                </p:oleObj>
              </mc:Fallback>
            </mc:AlternateContent>
          </a:graphicData>
        </a:graphic>
      </p:graphicFrame>
      <p:graphicFrame>
        <p:nvGraphicFramePr>
          <p:cNvPr id="419859" name="Object 19"/>
          <p:cNvGraphicFramePr>
            <a:graphicFrameLocks noGrp="1" noChangeAspect="1"/>
          </p:cNvGraphicFramePr>
          <p:nvPr>
            <p:ph sz="quarter" idx="4"/>
            <p:extLst>
              <p:ext uri="{D42A27DB-BD31-4B8C-83A1-F6EECF244321}">
                <p14:modId xmlns:p14="http://schemas.microsoft.com/office/powerpoint/2010/main" val="90422771"/>
              </p:ext>
            </p:extLst>
          </p:nvPr>
        </p:nvGraphicFramePr>
        <p:xfrm>
          <a:off x="5952119" y="4005263"/>
          <a:ext cx="1762580" cy="627062"/>
        </p:xfrm>
        <a:graphic>
          <a:graphicData uri="http://schemas.openxmlformats.org/presentationml/2006/ole">
            <mc:AlternateContent xmlns:mc="http://schemas.openxmlformats.org/markup-compatibility/2006">
              <mc:Choice xmlns:v="urn:schemas-microsoft-com:vml" Requires="v">
                <p:oleObj spid="_x0000_s10956" name="Visio" r:id="rId9" imgW="991210" imgH="411175" progId="Visio.Drawing.11">
                  <p:embed/>
                </p:oleObj>
              </mc:Choice>
              <mc:Fallback>
                <p:oleObj name="Visio" r:id="rId9" imgW="991210" imgH="411175"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2119" y="4005263"/>
                        <a:ext cx="1762580" cy="627062"/>
                      </a:xfrm>
                      <a:prstGeom prst="rect">
                        <a:avLst/>
                      </a:prstGeom>
                      <a:noFill/>
                      <a:ln>
                        <a:noFill/>
                      </a:ln>
                      <a:effectLst/>
                    </p:spPr>
                  </p:pic>
                </p:oleObj>
              </mc:Fallback>
            </mc:AlternateContent>
          </a:graphicData>
        </a:graphic>
      </p:graphicFrame>
      <p:graphicFrame>
        <p:nvGraphicFramePr>
          <p:cNvPr id="419862" name="Object 22"/>
          <p:cNvGraphicFramePr>
            <a:graphicFrameLocks noChangeAspect="1"/>
          </p:cNvGraphicFramePr>
          <p:nvPr>
            <p:extLst>
              <p:ext uri="{D42A27DB-BD31-4B8C-83A1-F6EECF244321}">
                <p14:modId xmlns:p14="http://schemas.microsoft.com/office/powerpoint/2010/main" val="1161436739"/>
              </p:ext>
            </p:extLst>
          </p:nvPr>
        </p:nvGraphicFramePr>
        <p:xfrm>
          <a:off x="8067606" y="4005263"/>
          <a:ext cx="2348874" cy="635000"/>
        </p:xfrm>
        <a:graphic>
          <a:graphicData uri="http://schemas.openxmlformats.org/presentationml/2006/ole">
            <mc:AlternateContent xmlns:mc="http://schemas.openxmlformats.org/markup-compatibility/2006">
              <mc:Choice xmlns:v="urn:schemas-microsoft-com:vml" Requires="v">
                <p:oleObj spid="_x0000_s10957" name="Visio" r:id="rId11" imgW="1306678" imgH="411175" progId="Visio.Drawing.11">
                  <p:embed/>
                </p:oleObj>
              </mc:Choice>
              <mc:Fallback>
                <p:oleObj name="Visio" r:id="rId11" imgW="1306678" imgH="411175"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7606" y="4005263"/>
                        <a:ext cx="2348874" cy="635000"/>
                      </a:xfrm>
                      <a:prstGeom prst="rect">
                        <a:avLst/>
                      </a:prstGeom>
                      <a:noFill/>
                      <a:ln>
                        <a:noFill/>
                      </a:ln>
                      <a:effectLst/>
                    </p:spPr>
                  </p:pic>
                </p:oleObj>
              </mc:Fallback>
            </mc:AlternateContent>
          </a:graphicData>
        </a:graphic>
      </p:graphicFrame>
      <p:graphicFrame>
        <p:nvGraphicFramePr>
          <p:cNvPr id="419863" name="Object 23"/>
          <p:cNvGraphicFramePr>
            <a:graphicFrameLocks noChangeAspect="1"/>
          </p:cNvGraphicFramePr>
          <p:nvPr>
            <p:extLst>
              <p:ext uri="{D42A27DB-BD31-4B8C-83A1-F6EECF244321}">
                <p14:modId xmlns:p14="http://schemas.microsoft.com/office/powerpoint/2010/main" val="468307475"/>
              </p:ext>
            </p:extLst>
          </p:nvPr>
        </p:nvGraphicFramePr>
        <p:xfrm>
          <a:off x="1945936" y="4652963"/>
          <a:ext cx="1845808" cy="627062"/>
        </p:xfrm>
        <a:graphic>
          <a:graphicData uri="http://schemas.openxmlformats.org/presentationml/2006/ole">
            <mc:AlternateContent xmlns:mc="http://schemas.openxmlformats.org/markup-compatibility/2006">
              <mc:Choice xmlns:v="urn:schemas-microsoft-com:vml" Requires="v">
                <p:oleObj spid="_x0000_s10958" name="Visio" r:id="rId13" imgW="991210" imgH="411175" progId="Visio.Drawing.11">
                  <p:embed/>
                </p:oleObj>
              </mc:Choice>
              <mc:Fallback>
                <p:oleObj name="Visio" r:id="rId13" imgW="991210" imgH="411175"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45936" y="4652963"/>
                        <a:ext cx="1845808" cy="627062"/>
                      </a:xfrm>
                      <a:prstGeom prst="rect">
                        <a:avLst/>
                      </a:prstGeom>
                      <a:noFill/>
                      <a:ln>
                        <a:noFill/>
                      </a:ln>
                      <a:effectLst/>
                    </p:spPr>
                  </p:pic>
                </p:oleObj>
              </mc:Fallback>
            </mc:AlternateContent>
          </a:graphicData>
        </a:graphic>
      </p:graphicFrame>
      <p:graphicFrame>
        <p:nvGraphicFramePr>
          <p:cNvPr id="419864" name="Object 24"/>
          <p:cNvGraphicFramePr>
            <a:graphicFrameLocks noChangeAspect="1"/>
          </p:cNvGraphicFramePr>
          <p:nvPr>
            <p:extLst>
              <p:ext uri="{D42A27DB-BD31-4B8C-83A1-F6EECF244321}">
                <p14:modId xmlns:p14="http://schemas.microsoft.com/office/powerpoint/2010/main" val="2883682635"/>
              </p:ext>
            </p:extLst>
          </p:nvPr>
        </p:nvGraphicFramePr>
        <p:xfrm>
          <a:off x="3935760" y="4652966"/>
          <a:ext cx="1845808" cy="657225"/>
        </p:xfrm>
        <a:graphic>
          <a:graphicData uri="http://schemas.openxmlformats.org/presentationml/2006/ole">
            <mc:AlternateContent xmlns:mc="http://schemas.openxmlformats.org/markup-compatibility/2006">
              <mc:Choice xmlns:v="urn:schemas-microsoft-com:vml" Requires="v">
                <p:oleObj spid="_x0000_s10959" name="Visio" r:id="rId15" imgW="991210" imgH="411175" progId="Visio.Drawing.11">
                  <p:embed/>
                </p:oleObj>
              </mc:Choice>
              <mc:Fallback>
                <p:oleObj name="Visio" r:id="rId15" imgW="991210" imgH="411175"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5760" y="4652966"/>
                        <a:ext cx="1845808" cy="657225"/>
                      </a:xfrm>
                      <a:prstGeom prst="rect">
                        <a:avLst/>
                      </a:prstGeom>
                      <a:noFill/>
                      <a:ln>
                        <a:noFill/>
                      </a:ln>
                      <a:effectLst/>
                    </p:spPr>
                  </p:pic>
                </p:oleObj>
              </mc:Fallback>
            </mc:AlternateContent>
          </a:graphicData>
        </a:graphic>
      </p:graphicFrame>
      <p:graphicFrame>
        <p:nvGraphicFramePr>
          <p:cNvPr id="419865" name="Object 25"/>
          <p:cNvGraphicFramePr>
            <a:graphicFrameLocks noChangeAspect="1"/>
          </p:cNvGraphicFramePr>
          <p:nvPr>
            <p:extLst>
              <p:ext uri="{D42A27DB-BD31-4B8C-83A1-F6EECF244321}">
                <p14:modId xmlns:p14="http://schemas.microsoft.com/office/powerpoint/2010/main" val="3220832931"/>
              </p:ext>
            </p:extLst>
          </p:nvPr>
        </p:nvGraphicFramePr>
        <p:xfrm>
          <a:off x="5951984" y="4652963"/>
          <a:ext cx="1760732" cy="627062"/>
        </p:xfrm>
        <a:graphic>
          <a:graphicData uri="http://schemas.openxmlformats.org/presentationml/2006/ole">
            <mc:AlternateContent xmlns:mc="http://schemas.openxmlformats.org/markup-compatibility/2006">
              <mc:Choice xmlns:v="urn:schemas-microsoft-com:vml" Requires="v">
                <p:oleObj spid="_x0000_s10960" name="Visio" r:id="rId17" imgW="991210" imgH="411175" progId="Visio.Drawing.11">
                  <p:embed/>
                </p:oleObj>
              </mc:Choice>
              <mc:Fallback>
                <p:oleObj name="Visio" r:id="rId17" imgW="991210" imgH="411175"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51984" y="4652963"/>
                        <a:ext cx="1760732" cy="627062"/>
                      </a:xfrm>
                      <a:prstGeom prst="rect">
                        <a:avLst/>
                      </a:prstGeom>
                      <a:noFill/>
                      <a:ln>
                        <a:noFill/>
                      </a:ln>
                      <a:effectLst/>
                    </p:spPr>
                  </p:pic>
                </p:oleObj>
              </mc:Fallback>
            </mc:AlternateContent>
          </a:graphicData>
        </a:graphic>
      </p:graphicFrame>
      <p:graphicFrame>
        <p:nvGraphicFramePr>
          <p:cNvPr id="419866" name="Object 26"/>
          <p:cNvGraphicFramePr>
            <a:graphicFrameLocks noChangeAspect="1"/>
          </p:cNvGraphicFramePr>
          <p:nvPr>
            <p:extLst>
              <p:ext uri="{D42A27DB-BD31-4B8C-83A1-F6EECF244321}">
                <p14:modId xmlns:p14="http://schemas.microsoft.com/office/powerpoint/2010/main" val="3615679917"/>
              </p:ext>
            </p:extLst>
          </p:nvPr>
        </p:nvGraphicFramePr>
        <p:xfrm>
          <a:off x="8050374" y="4652966"/>
          <a:ext cx="2360096" cy="657225"/>
        </p:xfrm>
        <a:graphic>
          <a:graphicData uri="http://schemas.openxmlformats.org/presentationml/2006/ole">
            <mc:AlternateContent xmlns:mc="http://schemas.openxmlformats.org/markup-compatibility/2006">
              <mc:Choice xmlns:v="urn:schemas-microsoft-com:vml" Requires="v">
                <p:oleObj spid="_x0000_s10961" name="Visio" r:id="rId19" imgW="1306678" imgH="411175" progId="Visio.Drawing.11">
                  <p:embed/>
                </p:oleObj>
              </mc:Choice>
              <mc:Fallback>
                <p:oleObj name="Visio" r:id="rId19" imgW="1306678" imgH="411175"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50374" y="4652966"/>
                        <a:ext cx="2360096" cy="6572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443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44"/>
                                        </p:tgtEl>
                                        <p:attrNameLst>
                                          <p:attrName>style.visibility</p:attrName>
                                        </p:attrNameLst>
                                      </p:cBhvr>
                                      <p:to>
                                        <p:strVal val="visible"/>
                                      </p:to>
                                    </p:set>
                                    <p:animEffect transition="in" filter="blinds(horizontal)">
                                      <p:cBhvr>
                                        <p:cTn id="7" dur="500"/>
                                        <p:tgtEl>
                                          <p:spTgt spid="419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19853"/>
                                        </p:tgtEl>
                                        <p:attrNameLst>
                                          <p:attrName>style.visibility</p:attrName>
                                        </p:attrNameLst>
                                      </p:cBhvr>
                                      <p:to>
                                        <p:strVal val="visible"/>
                                      </p:to>
                                    </p:set>
                                    <p:anim calcmode="lin" valueType="num">
                                      <p:cBhvr additive="base">
                                        <p:cTn id="17" dur="500" fill="hold"/>
                                        <p:tgtEl>
                                          <p:spTgt spid="419853"/>
                                        </p:tgtEl>
                                        <p:attrNameLst>
                                          <p:attrName>ppt_x</p:attrName>
                                        </p:attrNameLst>
                                      </p:cBhvr>
                                      <p:tavLst>
                                        <p:tav tm="0">
                                          <p:val>
                                            <p:strVal val="1+#ppt_w/2"/>
                                          </p:val>
                                        </p:tav>
                                        <p:tav tm="100000">
                                          <p:val>
                                            <p:strVal val="#ppt_x"/>
                                          </p:val>
                                        </p:tav>
                                      </p:tavLst>
                                    </p:anim>
                                    <p:anim calcmode="lin" valueType="num">
                                      <p:cBhvr additive="base">
                                        <p:cTn id="18" dur="500" fill="hold"/>
                                        <p:tgtEl>
                                          <p:spTgt spid="41985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19856"/>
                                        </p:tgtEl>
                                        <p:attrNameLst>
                                          <p:attrName>style.visibility</p:attrName>
                                        </p:attrNameLst>
                                      </p:cBhvr>
                                      <p:to>
                                        <p:strVal val="visible"/>
                                      </p:to>
                                    </p:set>
                                    <p:anim calcmode="lin" valueType="num">
                                      <p:cBhvr additive="base">
                                        <p:cTn id="23" dur="500" fill="hold"/>
                                        <p:tgtEl>
                                          <p:spTgt spid="419856"/>
                                        </p:tgtEl>
                                        <p:attrNameLst>
                                          <p:attrName>ppt_x</p:attrName>
                                        </p:attrNameLst>
                                      </p:cBhvr>
                                      <p:tavLst>
                                        <p:tav tm="0">
                                          <p:val>
                                            <p:strVal val="1+#ppt_w/2"/>
                                          </p:val>
                                        </p:tav>
                                        <p:tav tm="100000">
                                          <p:val>
                                            <p:strVal val="#ppt_x"/>
                                          </p:val>
                                        </p:tav>
                                      </p:tavLst>
                                    </p:anim>
                                    <p:anim calcmode="lin" valueType="num">
                                      <p:cBhvr additive="base">
                                        <p:cTn id="24" dur="500" fill="hold"/>
                                        <p:tgtEl>
                                          <p:spTgt spid="41985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419859"/>
                                        </p:tgtEl>
                                        <p:attrNameLst>
                                          <p:attrName>style.visibility</p:attrName>
                                        </p:attrNameLst>
                                      </p:cBhvr>
                                      <p:to>
                                        <p:strVal val="visible"/>
                                      </p:to>
                                    </p:set>
                                    <p:anim calcmode="lin" valueType="num">
                                      <p:cBhvr additive="base">
                                        <p:cTn id="29" dur="500" fill="hold"/>
                                        <p:tgtEl>
                                          <p:spTgt spid="419859"/>
                                        </p:tgtEl>
                                        <p:attrNameLst>
                                          <p:attrName>ppt_x</p:attrName>
                                        </p:attrNameLst>
                                      </p:cBhvr>
                                      <p:tavLst>
                                        <p:tav tm="0">
                                          <p:val>
                                            <p:strVal val="1+#ppt_w/2"/>
                                          </p:val>
                                        </p:tav>
                                        <p:tav tm="100000">
                                          <p:val>
                                            <p:strVal val="#ppt_x"/>
                                          </p:val>
                                        </p:tav>
                                      </p:tavLst>
                                    </p:anim>
                                    <p:anim calcmode="lin" valueType="num">
                                      <p:cBhvr additive="base">
                                        <p:cTn id="30" dur="500" fill="hold"/>
                                        <p:tgtEl>
                                          <p:spTgt spid="41985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419862"/>
                                        </p:tgtEl>
                                        <p:attrNameLst>
                                          <p:attrName>style.visibility</p:attrName>
                                        </p:attrNameLst>
                                      </p:cBhvr>
                                      <p:to>
                                        <p:strVal val="visible"/>
                                      </p:to>
                                    </p:set>
                                    <p:anim calcmode="lin" valueType="num">
                                      <p:cBhvr additive="base">
                                        <p:cTn id="35" dur="500" fill="hold"/>
                                        <p:tgtEl>
                                          <p:spTgt spid="419862"/>
                                        </p:tgtEl>
                                        <p:attrNameLst>
                                          <p:attrName>ppt_x</p:attrName>
                                        </p:attrNameLst>
                                      </p:cBhvr>
                                      <p:tavLst>
                                        <p:tav tm="0">
                                          <p:val>
                                            <p:strVal val="1+#ppt_w/2"/>
                                          </p:val>
                                        </p:tav>
                                        <p:tav tm="100000">
                                          <p:val>
                                            <p:strVal val="#ppt_x"/>
                                          </p:val>
                                        </p:tav>
                                      </p:tavLst>
                                    </p:anim>
                                    <p:anim calcmode="lin" valueType="num">
                                      <p:cBhvr additive="base">
                                        <p:cTn id="36" dur="500" fill="hold"/>
                                        <p:tgtEl>
                                          <p:spTgt spid="41986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19863"/>
                                        </p:tgtEl>
                                        <p:attrNameLst>
                                          <p:attrName>style.visibility</p:attrName>
                                        </p:attrNameLst>
                                      </p:cBhvr>
                                      <p:to>
                                        <p:strVal val="visible"/>
                                      </p:to>
                                    </p:set>
                                    <p:anim calcmode="lin" valueType="num">
                                      <p:cBhvr additive="base">
                                        <p:cTn id="41" dur="500" fill="hold"/>
                                        <p:tgtEl>
                                          <p:spTgt spid="419863"/>
                                        </p:tgtEl>
                                        <p:attrNameLst>
                                          <p:attrName>ppt_x</p:attrName>
                                        </p:attrNameLst>
                                      </p:cBhvr>
                                      <p:tavLst>
                                        <p:tav tm="0">
                                          <p:val>
                                            <p:strVal val="1+#ppt_w/2"/>
                                          </p:val>
                                        </p:tav>
                                        <p:tav tm="100000">
                                          <p:val>
                                            <p:strVal val="#ppt_x"/>
                                          </p:val>
                                        </p:tav>
                                      </p:tavLst>
                                    </p:anim>
                                    <p:anim calcmode="lin" valueType="num">
                                      <p:cBhvr additive="base">
                                        <p:cTn id="42" dur="500" fill="hold"/>
                                        <p:tgtEl>
                                          <p:spTgt spid="41986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19864"/>
                                        </p:tgtEl>
                                        <p:attrNameLst>
                                          <p:attrName>style.visibility</p:attrName>
                                        </p:attrNameLst>
                                      </p:cBhvr>
                                      <p:to>
                                        <p:strVal val="visible"/>
                                      </p:to>
                                    </p:set>
                                    <p:anim calcmode="lin" valueType="num">
                                      <p:cBhvr additive="base">
                                        <p:cTn id="47" dur="500" fill="hold"/>
                                        <p:tgtEl>
                                          <p:spTgt spid="419864"/>
                                        </p:tgtEl>
                                        <p:attrNameLst>
                                          <p:attrName>ppt_x</p:attrName>
                                        </p:attrNameLst>
                                      </p:cBhvr>
                                      <p:tavLst>
                                        <p:tav tm="0">
                                          <p:val>
                                            <p:strVal val="1+#ppt_w/2"/>
                                          </p:val>
                                        </p:tav>
                                        <p:tav tm="100000">
                                          <p:val>
                                            <p:strVal val="#ppt_x"/>
                                          </p:val>
                                        </p:tav>
                                      </p:tavLst>
                                    </p:anim>
                                    <p:anim calcmode="lin" valueType="num">
                                      <p:cBhvr additive="base">
                                        <p:cTn id="48" dur="500" fill="hold"/>
                                        <p:tgtEl>
                                          <p:spTgt spid="419864"/>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419865"/>
                                        </p:tgtEl>
                                        <p:attrNameLst>
                                          <p:attrName>style.visibility</p:attrName>
                                        </p:attrNameLst>
                                      </p:cBhvr>
                                      <p:to>
                                        <p:strVal val="visible"/>
                                      </p:to>
                                    </p:set>
                                    <p:anim calcmode="lin" valueType="num">
                                      <p:cBhvr additive="base">
                                        <p:cTn id="53" dur="500" fill="hold"/>
                                        <p:tgtEl>
                                          <p:spTgt spid="419865"/>
                                        </p:tgtEl>
                                        <p:attrNameLst>
                                          <p:attrName>ppt_x</p:attrName>
                                        </p:attrNameLst>
                                      </p:cBhvr>
                                      <p:tavLst>
                                        <p:tav tm="0">
                                          <p:val>
                                            <p:strVal val="1+#ppt_w/2"/>
                                          </p:val>
                                        </p:tav>
                                        <p:tav tm="100000">
                                          <p:val>
                                            <p:strVal val="#ppt_x"/>
                                          </p:val>
                                        </p:tav>
                                      </p:tavLst>
                                    </p:anim>
                                    <p:anim calcmode="lin" valueType="num">
                                      <p:cBhvr additive="base">
                                        <p:cTn id="54" dur="500" fill="hold"/>
                                        <p:tgtEl>
                                          <p:spTgt spid="41986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419866"/>
                                        </p:tgtEl>
                                        <p:attrNameLst>
                                          <p:attrName>style.visibility</p:attrName>
                                        </p:attrNameLst>
                                      </p:cBhvr>
                                      <p:to>
                                        <p:strVal val="visible"/>
                                      </p:to>
                                    </p:set>
                                    <p:anim calcmode="lin" valueType="num">
                                      <p:cBhvr additive="base">
                                        <p:cTn id="59" dur="500" fill="hold"/>
                                        <p:tgtEl>
                                          <p:spTgt spid="419866"/>
                                        </p:tgtEl>
                                        <p:attrNameLst>
                                          <p:attrName>ppt_x</p:attrName>
                                        </p:attrNameLst>
                                      </p:cBhvr>
                                      <p:tavLst>
                                        <p:tav tm="0">
                                          <p:val>
                                            <p:strVal val="1+#ppt_w/2"/>
                                          </p:val>
                                        </p:tav>
                                        <p:tav tm="100000">
                                          <p:val>
                                            <p:strVal val="#ppt_x"/>
                                          </p:val>
                                        </p:tav>
                                      </p:tavLst>
                                    </p:anim>
                                    <p:anim calcmode="lin" valueType="num">
                                      <p:cBhvr additive="base">
                                        <p:cTn id="60" dur="500" fill="hold"/>
                                        <p:tgtEl>
                                          <p:spTgt spid="4198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814919" y="260648"/>
            <a:ext cx="107103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graphicFrame>
        <p:nvGraphicFramePr>
          <p:cNvPr id="7170" name="Object 13"/>
          <p:cNvGraphicFramePr>
            <a:graphicFrameLocks noGrp="1" noChangeAspect="1"/>
          </p:cNvGraphicFramePr>
          <p:nvPr>
            <p:ph idx="1"/>
            <p:extLst>
              <p:ext uri="{D42A27DB-BD31-4B8C-83A1-F6EECF244321}">
                <p14:modId xmlns:p14="http://schemas.microsoft.com/office/powerpoint/2010/main" val="1049647448"/>
              </p:ext>
            </p:extLst>
          </p:nvPr>
        </p:nvGraphicFramePr>
        <p:xfrm>
          <a:off x="1752117" y="820985"/>
          <a:ext cx="8376331" cy="5920383"/>
        </p:xfrm>
        <a:graphic>
          <a:graphicData uri="http://schemas.openxmlformats.org/presentationml/2006/ole">
            <mc:AlternateContent xmlns:mc="http://schemas.openxmlformats.org/markup-compatibility/2006">
              <mc:Choice xmlns:v="urn:schemas-microsoft-com:vml" Requires="v">
                <p:oleObj spid="_x0000_s11345" name="Visio" r:id="rId4" imgW="5077663" imgH="4898441" progId="Visio.Drawing.11">
                  <p:embed/>
                </p:oleObj>
              </mc:Choice>
              <mc:Fallback>
                <p:oleObj name="Visio" r:id="rId4" imgW="5077663" imgH="489844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117" y="820985"/>
                        <a:ext cx="8376331" cy="5920383"/>
                      </a:xfrm>
                      <a:prstGeom prst="rect">
                        <a:avLst/>
                      </a:prstGeom>
                      <a:noFill/>
                    </p:spPr>
                  </p:pic>
                </p:oleObj>
              </mc:Fallback>
            </mc:AlternateContent>
          </a:graphicData>
        </a:graphic>
      </p:graphicFrame>
      <p:sp>
        <p:nvSpPr>
          <p:cNvPr id="2" name="文本框 1"/>
          <p:cNvSpPr txBox="1"/>
          <p:nvPr/>
        </p:nvSpPr>
        <p:spPr bwMode="auto">
          <a:xfrm>
            <a:off x="2783632" y="980728"/>
            <a:ext cx="432048"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eaLnBrk="1" hangingPunct="1">
              <a:lnSpc>
                <a:spcPct val="95000"/>
              </a:lnSpc>
              <a:buNone/>
            </a:pPr>
            <a:r>
              <a:rPr lang="en-US" altLang="zh-CN" sz="1800" b="1" dirty="0">
                <a:solidFill>
                  <a:schemeClr val="accent1"/>
                </a:solidFill>
                <a:ea typeface="宋体" panose="02010600030101010101" pitchFamily="2" charset="-122"/>
              </a:rPr>
              <a:t>set</a:t>
            </a:r>
            <a:endParaRPr lang="zh-CN" altLang="en-US" sz="1800" b="1" dirty="0">
              <a:solidFill>
                <a:schemeClr val="accent1"/>
              </a:solidFill>
              <a:ea typeface="宋体" panose="02010600030101010101" pitchFamily="2" charset="-122"/>
            </a:endParaRPr>
          </a:p>
        </p:txBody>
      </p:sp>
      <p:sp>
        <p:nvSpPr>
          <p:cNvPr id="3" name="文本框 2"/>
          <p:cNvSpPr txBox="1"/>
          <p:nvPr/>
        </p:nvSpPr>
        <p:spPr bwMode="auto">
          <a:xfrm>
            <a:off x="1991544" y="3356992"/>
            <a:ext cx="1152128"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eaLnBrk="1" hangingPunct="1">
              <a:lnSpc>
                <a:spcPct val="95000"/>
              </a:lnSpc>
              <a:buNone/>
            </a:pPr>
            <a:r>
              <a:rPr lang="en-US" altLang="zh-CN" sz="1800" b="1" dirty="0">
                <a:ea typeface="宋体" panose="02010600030101010101" pitchFamily="2" charset="-122"/>
              </a:rPr>
              <a:t>Tag</a:t>
            </a:r>
            <a:r>
              <a:rPr lang="en-US" altLang="zh-CN" dirty="0"/>
              <a:t>/</a:t>
            </a:r>
            <a:r>
              <a:rPr lang="en-US" altLang="zh-CN" dirty="0">
                <a:solidFill>
                  <a:schemeClr val="accent1"/>
                </a:solidFill>
              </a:rPr>
              <a:t>set</a:t>
            </a:r>
            <a:endParaRPr lang="zh-CN" altLang="en-US" sz="1800" b="1" dirty="0">
              <a:solidFill>
                <a:schemeClr val="accent1"/>
              </a:solidFill>
            </a:endParaRPr>
          </a:p>
        </p:txBody>
      </p:sp>
    </p:spTree>
    <p:extLst>
      <p:ext uri="{BB962C8B-B14F-4D97-AF65-F5344CB8AC3E}">
        <p14:creationId xmlns:p14="http://schemas.microsoft.com/office/powerpoint/2010/main" val="2899461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14919" y="260648"/>
            <a:ext cx="1042458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graphicFrame>
        <p:nvGraphicFramePr>
          <p:cNvPr id="8194" name="Object 5"/>
          <p:cNvGraphicFramePr>
            <a:graphicFrameLocks noGrp="1" noChangeAspect="1"/>
          </p:cNvGraphicFramePr>
          <p:nvPr>
            <p:ph idx="1"/>
            <p:extLst>
              <p:ext uri="{D42A27DB-BD31-4B8C-83A1-F6EECF244321}">
                <p14:modId xmlns:p14="http://schemas.microsoft.com/office/powerpoint/2010/main" val="1402407573"/>
              </p:ext>
            </p:extLst>
          </p:nvPr>
        </p:nvGraphicFramePr>
        <p:xfrm>
          <a:off x="2400300" y="700560"/>
          <a:ext cx="7391400" cy="6172298"/>
        </p:xfrm>
        <a:graphic>
          <a:graphicData uri="http://schemas.openxmlformats.org/presentationml/2006/ole">
            <mc:AlternateContent xmlns:mc="http://schemas.openxmlformats.org/markup-compatibility/2006">
              <mc:Choice xmlns:v="urn:schemas-microsoft-com:vml" Requires="v">
                <p:oleObj spid="_x0000_s12369" name="Visio" r:id="rId4" imgW="5086923" imgH="4906853" progId="Visio.Drawing.11">
                  <p:embed/>
                </p:oleObj>
              </mc:Choice>
              <mc:Fallback>
                <p:oleObj name="Visio" r:id="rId4" imgW="5086923" imgH="4906853" progId="Visio.Drawing.11">
                  <p:embed/>
                  <p:pic>
                    <p:nvPicPr>
                      <p:cNvPr id="0" name=""/>
                      <p:cNvPicPr>
                        <a:picLocks noChangeAspect="1" noChangeArrowheads="1"/>
                      </p:cNvPicPr>
                      <p:nvPr/>
                    </p:nvPicPr>
                    <p:blipFill>
                      <a:blip r:embed="rId5"/>
                      <a:srcRect/>
                      <a:stretch>
                        <a:fillRect/>
                      </a:stretch>
                    </p:blipFill>
                    <p:spPr bwMode="auto">
                      <a:xfrm>
                        <a:off x="2400300" y="700560"/>
                        <a:ext cx="7391400" cy="6172298"/>
                      </a:xfrm>
                      <a:prstGeom prst="rect">
                        <a:avLst/>
                      </a:prstGeom>
                      <a:noFill/>
                    </p:spPr>
                  </p:pic>
                </p:oleObj>
              </mc:Fallback>
            </mc:AlternateContent>
          </a:graphicData>
        </a:graphic>
      </p:graphicFrame>
    </p:spTree>
    <p:extLst>
      <p:ext uri="{BB962C8B-B14F-4D97-AF65-F5344CB8AC3E}">
        <p14:creationId xmlns:p14="http://schemas.microsoft.com/office/powerpoint/2010/main" val="3436849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07368" y="183029"/>
            <a:ext cx="10138833" cy="372603"/>
          </a:xfrm>
        </p:spPr>
        <p:txBody>
          <a:bodyPr/>
          <a:lstStyle/>
          <a:p>
            <a:r>
              <a:rPr lang="en-US" altLang="zh-CN"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3</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Cache</a:t>
            </a:r>
            <a:r>
              <a:rPr lang="zh-CN" altLang="en-US" sz="2400" dirty="0">
                <a:latin typeface="Times New Roman" pitchFamily="18" charset="0"/>
                <a:cs typeface="Times New Roman" pitchFamily="18" charset="0"/>
              </a:rPr>
              <a:t>与主存之间的映射</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组相联</a:t>
            </a:r>
          </a:p>
        </p:txBody>
      </p:sp>
      <p:graphicFrame>
        <p:nvGraphicFramePr>
          <p:cNvPr id="288781" name="Object 13"/>
          <p:cNvGraphicFramePr>
            <a:graphicFrameLocks noChangeAspect="1"/>
          </p:cNvGraphicFramePr>
          <p:nvPr>
            <p:extLst>
              <p:ext uri="{D42A27DB-BD31-4B8C-83A1-F6EECF244321}">
                <p14:modId xmlns:p14="http://schemas.microsoft.com/office/powerpoint/2010/main" val="2500797057"/>
              </p:ext>
            </p:extLst>
          </p:nvPr>
        </p:nvGraphicFramePr>
        <p:xfrm>
          <a:off x="4871863" y="836712"/>
          <a:ext cx="7077815" cy="5832648"/>
        </p:xfrm>
        <a:graphic>
          <a:graphicData uri="http://schemas.openxmlformats.org/presentationml/2006/ole">
            <mc:AlternateContent xmlns:mc="http://schemas.openxmlformats.org/markup-compatibility/2006">
              <mc:Choice xmlns:v="urn:schemas-microsoft-com:vml" Requires="v">
                <p:oleObj spid="_x0000_s13393" name="Visio" r:id="rId4" imgW="4781430" imgH="4410255" progId="Visio.Drawing.11">
                  <p:embed/>
                </p:oleObj>
              </mc:Choice>
              <mc:Fallback>
                <p:oleObj name="Visio" r:id="rId4" imgW="4781430" imgH="4410255" progId="Visio.Drawing.11">
                  <p:embed/>
                  <p:pic>
                    <p:nvPicPr>
                      <p:cNvPr id="0" name=""/>
                      <p:cNvPicPr>
                        <a:picLocks noChangeAspect="1" noChangeArrowheads="1"/>
                      </p:cNvPicPr>
                      <p:nvPr/>
                    </p:nvPicPr>
                    <p:blipFill>
                      <a:blip r:embed="rId5"/>
                      <a:srcRect/>
                      <a:stretch>
                        <a:fillRect/>
                      </a:stretch>
                    </p:blipFill>
                    <p:spPr bwMode="auto">
                      <a:xfrm>
                        <a:off x="4871863" y="836712"/>
                        <a:ext cx="7077815" cy="5832648"/>
                      </a:xfrm>
                      <a:prstGeom prst="rect">
                        <a:avLst/>
                      </a:prstGeom>
                      <a:noFill/>
                      <a:ln>
                        <a:noFill/>
                      </a:ln>
                      <a:effectLst/>
                    </p:spPr>
                  </p:pic>
                </p:oleObj>
              </mc:Fallback>
            </mc:AlternateContent>
          </a:graphicData>
        </a:graphic>
      </p:graphicFrame>
      <p:sp>
        <p:nvSpPr>
          <p:cNvPr id="5" name="Rectangle 13"/>
          <p:cNvSpPr>
            <a:spLocks noChangeArrowheads="1"/>
          </p:cNvSpPr>
          <p:nvPr/>
        </p:nvSpPr>
        <p:spPr bwMode="auto">
          <a:xfrm>
            <a:off x="407368" y="1340769"/>
            <a:ext cx="4194719" cy="2739211"/>
          </a:xfrm>
          <a:prstGeom prst="rect">
            <a:avLst/>
          </a:prstGeom>
          <a:noFill/>
          <a:ln w="12700">
            <a:noFill/>
            <a:miter lim="800000"/>
            <a:headEnd/>
            <a:tailEnd/>
          </a:ln>
        </p:spPr>
        <p:txBody>
          <a:bodyPr wrap="square">
            <a:spAutoFit/>
          </a:bodyPr>
          <a:lstStyle/>
          <a:p>
            <a:pPr eaLnBrk="0" hangingPunct="0">
              <a:lnSpc>
                <a:spcPct val="150000"/>
              </a:lnSpc>
              <a:buNone/>
            </a:pPr>
            <a:r>
              <a:rPr lang="zh-CN" altLang="en-US" sz="2400" b="1" dirty="0">
                <a:solidFill>
                  <a:srgbClr val="0000FF"/>
                </a:solidFill>
              </a:rPr>
              <a:t>组相联</a:t>
            </a:r>
            <a:r>
              <a:rPr lang="en-US" altLang="zh-CN" sz="2400" b="1" dirty="0">
                <a:solidFill>
                  <a:srgbClr val="0000FF"/>
                </a:solidFill>
              </a:rPr>
              <a:t>Cache</a:t>
            </a:r>
            <a:r>
              <a:rPr lang="zh-CN" altLang="en-US" sz="2400" b="1" dirty="0">
                <a:solidFill>
                  <a:srgbClr val="0000FF"/>
                </a:solidFill>
              </a:rPr>
              <a:t>组织</a:t>
            </a:r>
            <a:endParaRPr lang="en-US" altLang="zh-CN" sz="2400" b="1" dirty="0">
              <a:solidFill>
                <a:srgbClr val="0000FF"/>
              </a:solidFill>
            </a:endParaRPr>
          </a:p>
          <a:p>
            <a:pPr marL="285750" indent="-285750" eaLnBrk="0" hangingPunct="0">
              <a:lnSpc>
                <a:spcPct val="150000"/>
              </a:lnSpc>
              <a:buFont typeface="Wingdings" pitchFamily="2" charset="2"/>
              <a:buChar char="Ø"/>
            </a:pPr>
            <a:r>
              <a:rPr lang="zh-CN" altLang="en-US" sz="2000" b="1" dirty="0"/>
              <a:t>同时与一个组内的所有</a:t>
            </a:r>
            <a:r>
              <a:rPr lang="en-US" altLang="zh-CN" sz="2000" b="1" dirty="0"/>
              <a:t>Tag</a:t>
            </a:r>
            <a:r>
              <a:rPr lang="zh-CN" altLang="en-US" sz="2000" b="1" dirty="0"/>
              <a:t>进行比较，</a:t>
            </a:r>
            <a:r>
              <a:rPr lang="en-US" altLang="zh-CN" sz="2000" b="1" dirty="0"/>
              <a:t>N</a:t>
            </a:r>
            <a:r>
              <a:rPr lang="zh-CN" altLang="en-US" sz="2000" b="1" dirty="0"/>
              <a:t>路组相联</a:t>
            </a:r>
            <a:r>
              <a:rPr lang="en-US" altLang="zh-CN" sz="2000" b="1" dirty="0"/>
              <a:t>Cache</a:t>
            </a:r>
            <a:r>
              <a:rPr lang="zh-CN" altLang="en-US" sz="2000" b="1" dirty="0"/>
              <a:t>则需</a:t>
            </a:r>
            <a:r>
              <a:rPr lang="en-US" altLang="zh-CN" sz="2000" b="1" dirty="0"/>
              <a:t>N</a:t>
            </a:r>
            <a:r>
              <a:rPr lang="zh-CN" altLang="en-US" sz="2000" b="1" dirty="0"/>
              <a:t>个比较器；</a:t>
            </a:r>
            <a:endParaRPr lang="en-US" altLang="zh-CN" sz="2000" b="1" dirty="0"/>
          </a:p>
          <a:p>
            <a:pPr marL="285750" indent="-285750" eaLnBrk="0" hangingPunct="0">
              <a:lnSpc>
                <a:spcPct val="150000"/>
              </a:lnSpc>
              <a:buFont typeface="Wingdings" pitchFamily="2" charset="2"/>
              <a:buChar char="Ø"/>
            </a:pPr>
            <a:r>
              <a:rPr lang="zh-CN" altLang="en-US" sz="2000" b="1" dirty="0"/>
              <a:t>数据访问与比较并行执行。</a:t>
            </a:r>
          </a:p>
        </p:txBody>
      </p:sp>
      <p:sp>
        <p:nvSpPr>
          <p:cNvPr id="2" name="椭圆 1"/>
          <p:cNvSpPr/>
          <p:nvPr/>
        </p:nvSpPr>
        <p:spPr bwMode="auto">
          <a:xfrm>
            <a:off x="6888088" y="1700808"/>
            <a:ext cx="288032" cy="5040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accent1"/>
                </a:solidFill>
                <a:effectLst/>
                <a:latin typeface="Arial" pitchFamily="34" charset="0"/>
              </a:rPr>
              <a:t>1</a:t>
            </a:r>
            <a:endParaRPr kumimoji="0" lang="zh-CN" altLang="en-US" sz="2000" b="0" i="0" u="none" strike="noStrike" cap="none" normalizeH="0" baseline="0" dirty="0">
              <a:ln>
                <a:noFill/>
              </a:ln>
              <a:solidFill>
                <a:schemeClr val="accent1"/>
              </a:solidFill>
              <a:effectLst/>
              <a:latin typeface="Arial" pitchFamily="34" charset="0"/>
            </a:endParaRPr>
          </a:p>
        </p:txBody>
      </p:sp>
      <p:sp>
        <p:nvSpPr>
          <p:cNvPr id="6" name="椭圆 5"/>
          <p:cNvSpPr/>
          <p:nvPr/>
        </p:nvSpPr>
        <p:spPr bwMode="auto">
          <a:xfrm>
            <a:off x="5015880" y="1681663"/>
            <a:ext cx="288032" cy="504056"/>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2000" dirty="0">
                <a:solidFill>
                  <a:schemeClr val="accent1"/>
                </a:solidFill>
              </a:rPr>
              <a:t>2</a:t>
            </a:r>
            <a:endParaRPr kumimoji="0" lang="zh-CN" altLang="en-US" sz="2000" b="0" i="0" u="none" strike="noStrike" cap="none" normalizeH="0" baseline="0" dirty="0">
              <a:ln>
                <a:noFill/>
              </a:ln>
              <a:solidFill>
                <a:schemeClr val="accent1"/>
              </a:solidFill>
              <a:effectLst/>
            </a:endParaRPr>
          </a:p>
        </p:txBody>
      </p:sp>
      <p:sp>
        <p:nvSpPr>
          <p:cNvPr id="3" name="文本框 2"/>
          <p:cNvSpPr txBox="1"/>
          <p:nvPr/>
        </p:nvSpPr>
        <p:spPr>
          <a:xfrm>
            <a:off x="7320136" y="5975740"/>
            <a:ext cx="2592288" cy="406265"/>
          </a:xfrm>
          <a:prstGeom prst="rect">
            <a:avLst/>
          </a:prstGeom>
          <a:noFill/>
        </p:spPr>
        <p:txBody>
          <a:bodyPr wrap="square" rtlCol="0">
            <a:spAutoFit/>
          </a:bodyPr>
          <a:lstStyle/>
          <a:p>
            <a:pPr>
              <a:buNone/>
            </a:pPr>
            <a:r>
              <a:rPr lang="zh-CN" altLang="en-US" sz="2400" b="1" dirty="0">
                <a:solidFill>
                  <a:schemeClr val="accent1"/>
                </a:solidFill>
              </a:rPr>
              <a:t>假定是第</a:t>
            </a:r>
            <a:r>
              <a:rPr lang="en-US" altLang="zh-CN" sz="2400" b="1" dirty="0">
                <a:solidFill>
                  <a:schemeClr val="accent1"/>
                </a:solidFill>
              </a:rPr>
              <a:t>1</a:t>
            </a:r>
            <a:r>
              <a:rPr lang="zh-CN" altLang="en-US" sz="2400" b="1" dirty="0">
                <a:solidFill>
                  <a:schemeClr val="accent1"/>
                </a:solidFill>
              </a:rPr>
              <a:t>组</a:t>
            </a:r>
          </a:p>
        </p:txBody>
      </p:sp>
    </p:spTree>
    <p:extLst>
      <p:ext uri="{BB962C8B-B14F-4D97-AF65-F5344CB8AC3E}">
        <p14:creationId xmlns:p14="http://schemas.microsoft.com/office/powerpoint/2010/main" val="228193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sp>
        <p:nvSpPr>
          <p:cNvPr id="10244" name="TextBox 3"/>
          <p:cNvSpPr txBox="1">
            <a:spLocks noChangeArrowheads="1"/>
          </p:cNvSpPr>
          <p:nvPr/>
        </p:nvSpPr>
        <p:spPr bwMode="auto">
          <a:xfrm>
            <a:off x="381002" y="836712"/>
            <a:ext cx="11334751" cy="406265"/>
          </a:xfrm>
          <a:prstGeom prst="rect">
            <a:avLst/>
          </a:prstGeom>
          <a:noFill/>
          <a:ln w="9525">
            <a:noFill/>
            <a:miter lim="800000"/>
            <a:headEnd/>
            <a:tailEnd/>
          </a:ln>
        </p:spPr>
        <p:txBody>
          <a:bodyPr>
            <a:spAutoFit/>
          </a:bodyPr>
          <a:lstStyle/>
          <a:p>
            <a:pPr marL="269875" indent="-269875" eaLnBrk="0" hangingPunct="0">
              <a:buClr>
                <a:srgbClr val="FF0000"/>
              </a:buClr>
              <a:buFont typeface="Wingdings" pitchFamily="2" charset="2"/>
              <a:buChar char="n"/>
            </a:pPr>
            <a:r>
              <a:rPr lang="en-US" altLang="zh-CN" sz="2400" b="1" dirty="0">
                <a:solidFill>
                  <a:schemeClr val="tx1"/>
                </a:solidFill>
              </a:rPr>
              <a:t>Cache</a:t>
            </a:r>
            <a:r>
              <a:rPr lang="zh-CN" altLang="en-US" sz="2400" b="1" dirty="0">
                <a:solidFill>
                  <a:schemeClr val="tx1"/>
                </a:solidFill>
              </a:rPr>
              <a:t>示例：</a:t>
            </a:r>
            <a:r>
              <a:rPr lang="en-US" altLang="zh-CN" sz="2400" b="1" dirty="0">
                <a:solidFill>
                  <a:schemeClr val="tx1"/>
                </a:solidFill>
              </a:rPr>
              <a:t>Cache</a:t>
            </a:r>
            <a:r>
              <a:rPr lang="zh-CN" altLang="en-US" sz="2400" b="1" dirty="0">
                <a:solidFill>
                  <a:schemeClr val="tx1"/>
                </a:solidFill>
              </a:rPr>
              <a:t>容量</a:t>
            </a:r>
            <a:r>
              <a:rPr lang="en-US" altLang="zh-CN" sz="2400" b="1" dirty="0">
                <a:solidFill>
                  <a:schemeClr val="tx1"/>
                </a:solidFill>
              </a:rPr>
              <a:t>4KB</a:t>
            </a:r>
            <a:r>
              <a:rPr lang="zh-CN" altLang="en-US" sz="2400" b="1" dirty="0">
                <a:solidFill>
                  <a:schemeClr val="tx1"/>
                </a:solidFill>
              </a:rPr>
              <a:t>，</a:t>
            </a:r>
            <a:r>
              <a:rPr lang="en-US" altLang="zh-CN" sz="2400" b="1" dirty="0">
                <a:solidFill>
                  <a:schemeClr val="tx1"/>
                </a:solidFill>
              </a:rPr>
              <a:t>4</a:t>
            </a:r>
            <a:r>
              <a:rPr lang="zh-CN" altLang="en-US" sz="2400" b="1" dirty="0">
                <a:solidFill>
                  <a:schemeClr val="tx1"/>
                </a:solidFill>
              </a:rPr>
              <a:t>路组相联，数据块大小</a:t>
            </a:r>
            <a:r>
              <a:rPr lang="en-US" altLang="zh-CN" sz="2400" b="1" dirty="0">
                <a:solidFill>
                  <a:schemeClr val="tx1"/>
                </a:solidFill>
              </a:rPr>
              <a:t>4B</a:t>
            </a:r>
            <a:r>
              <a:rPr lang="zh-CN" altLang="en-US" sz="2400" b="1" dirty="0">
                <a:solidFill>
                  <a:schemeClr val="tx1"/>
                </a:solidFill>
              </a:rPr>
              <a:t>，主存地址</a:t>
            </a:r>
            <a:r>
              <a:rPr lang="en-US" altLang="zh-CN" sz="2400" b="1" dirty="0">
                <a:solidFill>
                  <a:schemeClr val="tx1"/>
                </a:solidFill>
              </a:rPr>
              <a:t>32</a:t>
            </a:r>
            <a:r>
              <a:rPr lang="zh-CN" altLang="en-US" sz="2400" b="1" dirty="0">
                <a:solidFill>
                  <a:schemeClr val="tx1"/>
                </a:solidFill>
              </a:rPr>
              <a:t>位。</a:t>
            </a:r>
          </a:p>
        </p:txBody>
      </p:sp>
      <p:pic>
        <p:nvPicPr>
          <p:cNvPr id="3" name="Picture 4"/>
          <p:cNvPicPr>
            <a:picLocks noChangeAspect="1" noChangeArrowheads="1"/>
          </p:cNvPicPr>
          <p:nvPr/>
        </p:nvPicPr>
        <p:blipFill>
          <a:blip r:embed="rId3" cstate="print"/>
          <a:srcRect/>
          <a:stretch>
            <a:fillRect/>
          </a:stretch>
        </p:blipFill>
        <p:spPr bwMode="auto">
          <a:xfrm>
            <a:off x="1055440" y="1268759"/>
            <a:ext cx="10101582" cy="5545399"/>
          </a:xfrm>
          <a:prstGeom prst="rect">
            <a:avLst/>
          </a:prstGeom>
          <a:noFill/>
          <a:ln w="9525">
            <a:noFill/>
            <a:miter lim="800000"/>
            <a:headEnd/>
            <a:tailEnd/>
          </a:ln>
        </p:spPr>
      </p:pic>
      <p:sp>
        <p:nvSpPr>
          <p:cNvPr id="5" name="TextBox 4"/>
          <p:cNvSpPr txBox="1"/>
          <p:nvPr/>
        </p:nvSpPr>
        <p:spPr>
          <a:xfrm>
            <a:off x="3983767" y="1994937"/>
            <a:ext cx="480053" cy="353943"/>
          </a:xfrm>
          <a:prstGeom prst="rect">
            <a:avLst/>
          </a:prstGeom>
          <a:noFill/>
        </p:spPr>
        <p:txBody>
          <a:bodyPr wrap="square" rtlCol="0">
            <a:spAutoFit/>
          </a:bodyPr>
          <a:lstStyle/>
          <a:p>
            <a:pPr>
              <a:buNone/>
            </a:pPr>
            <a:r>
              <a:rPr lang="en-US" altLang="zh-CN" sz="2000" dirty="0">
                <a:solidFill>
                  <a:schemeClr val="accent1"/>
                </a:solidFill>
              </a:rPr>
              <a:t>1</a:t>
            </a:r>
            <a:endParaRPr lang="zh-CN" altLang="en-US" dirty="0">
              <a:solidFill>
                <a:schemeClr val="accent1"/>
              </a:solidFill>
            </a:endParaRPr>
          </a:p>
        </p:txBody>
      </p:sp>
      <p:sp>
        <p:nvSpPr>
          <p:cNvPr id="6" name="TextBox 5"/>
          <p:cNvSpPr txBox="1"/>
          <p:nvPr/>
        </p:nvSpPr>
        <p:spPr>
          <a:xfrm>
            <a:off x="2735628" y="1768460"/>
            <a:ext cx="480053" cy="353943"/>
          </a:xfrm>
          <a:prstGeom prst="rect">
            <a:avLst/>
          </a:prstGeom>
          <a:noFill/>
        </p:spPr>
        <p:txBody>
          <a:bodyPr wrap="square" rtlCol="0">
            <a:spAutoFit/>
          </a:bodyPr>
          <a:lstStyle/>
          <a:p>
            <a:pPr>
              <a:buNone/>
            </a:pPr>
            <a:r>
              <a:rPr lang="en-US" altLang="zh-CN" sz="2000" dirty="0">
                <a:solidFill>
                  <a:schemeClr val="accent1"/>
                </a:solidFill>
              </a:rPr>
              <a:t>2</a:t>
            </a:r>
            <a:endParaRPr lang="zh-CN" altLang="en-US" sz="2000" dirty="0">
              <a:solidFill>
                <a:schemeClr val="accent1"/>
              </a:solidFill>
            </a:endParaRPr>
          </a:p>
        </p:txBody>
      </p:sp>
    </p:spTree>
    <p:extLst>
      <p:ext uri="{BB962C8B-B14F-4D97-AF65-F5344CB8AC3E}">
        <p14:creationId xmlns:p14="http://schemas.microsoft.com/office/powerpoint/2010/main" val="320573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sp>
        <p:nvSpPr>
          <p:cNvPr id="10244" name="TextBox 3"/>
          <p:cNvSpPr txBox="1">
            <a:spLocks noChangeArrowheads="1"/>
          </p:cNvSpPr>
          <p:nvPr/>
        </p:nvSpPr>
        <p:spPr bwMode="auto">
          <a:xfrm>
            <a:off x="381002" y="857253"/>
            <a:ext cx="11334751" cy="895630"/>
          </a:xfrm>
          <a:prstGeom prst="rect">
            <a:avLst/>
          </a:prstGeom>
          <a:noFill/>
          <a:ln w="9525">
            <a:noFill/>
            <a:miter lim="800000"/>
            <a:headEnd/>
            <a:tailEnd/>
          </a:ln>
        </p:spPr>
        <p:txBody>
          <a:bodyPr>
            <a:spAutoFit/>
          </a:bodyPr>
          <a:lstStyle/>
          <a:p>
            <a:pPr marL="269875" indent="-269875" eaLnBrk="0" hangingPunct="0">
              <a:buClr>
                <a:srgbClr val="FF0000"/>
              </a:buClr>
              <a:buFont typeface="Wingdings" pitchFamily="2" charset="2"/>
              <a:buChar char="n"/>
            </a:pPr>
            <a:r>
              <a:rPr lang="zh-CN" altLang="en-US" sz="3200" b="1" dirty="0">
                <a:solidFill>
                  <a:schemeClr val="tx1"/>
                </a:solidFill>
              </a:rPr>
              <a:t>组相联和全相联的关系？</a:t>
            </a:r>
            <a:endParaRPr lang="en-US" altLang="zh-CN" sz="3200" b="1" dirty="0">
              <a:solidFill>
                <a:schemeClr val="tx1"/>
              </a:solidFill>
            </a:endParaRPr>
          </a:p>
          <a:p>
            <a:pPr marL="727075" lvl="1" indent="-269875" eaLnBrk="0" hangingPunct="0">
              <a:buClr>
                <a:srgbClr val="FF0000"/>
              </a:buClr>
              <a:buFont typeface="Wingdings" pitchFamily="2" charset="2"/>
              <a:buChar char="n"/>
            </a:pPr>
            <a:r>
              <a:rPr lang="zh-CN" altLang="en-US" sz="2000" b="1" dirty="0">
                <a:solidFill>
                  <a:schemeClr val="tx1"/>
                </a:solidFill>
              </a:rPr>
              <a:t>在组相连中，如果只有一组，则变成了全相联了。</a:t>
            </a:r>
          </a:p>
        </p:txBody>
      </p:sp>
      <p:graphicFrame>
        <p:nvGraphicFramePr>
          <p:cNvPr id="2" name="对象 1"/>
          <p:cNvGraphicFramePr>
            <a:graphicFrameLocks noChangeAspect="1"/>
          </p:cNvGraphicFramePr>
          <p:nvPr>
            <p:extLst>
              <p:ext uri="{D42A27DB-BD31-4B8C-83A1-F6EECF244321}">
                <p14:modId xmlns:p14="http://schemas.microsoft.com/office/powerpoint/2010/main" val="341985505"/>
              </p:ext>
            </p:extLst>
          </p:nvPr>
        </p:nvGraphicFramePr>
        <p:xfrm>
          <a:off x="5999991" y="1824891"/>
          <a:ext cx="6192807" cy="4988485"/>
        </p:xfrm>
        <a:graphic>
          <a:graphicData uri="http://schemas.openxmlformats.org/presentationml/2006/ole">
            <mc:AlternateContent xmlns:mc="http://schemas.openxmlformats.org/markup-compatibility/2006">
              <mc:Choice xmlns:v="urn:schemas-microsoft-com:vml" Requires="v">
                <p:oleObj spid="_x0000_s14496" name="Visio" r:id="rId4" imgW="4781314" imgH="4410175" progId="Visio.Drawing.11">
                  <p:embed/>
                </p:oleObj>
              </mc:Choice>
              <mc:Fallback>
                <p:oleObj name="Visio" r:id="rId4" imgW="4781314" imgH="4410175" progId="Visio.Drawing.11">
                  <p:embed/>
                  <p:pic>
                    <p:nvPicPr>
                      <p:cNvPr id="0" name=""/>
                      <p:cNvPicPr>
                        <a:picLocks noChangeAspect="1" noChangeArrowheads="1"/>
                      </p:cNvPicPr>
                      <p:nvPr/>
                    </p:nvPicPr>
                    <p:blipFill>
                      <a:blip r:embed="rId5"/>
                      <a:srcRect/>
                      <a:stretch>
                        <a:fillRect/>
                      </a:stretch>
                    </p:blipFill>
                    <p:spPr bwMode="auto">
                      <a:xfrm>
                        <a:off x="5999991" y="1824891"/>
                        <a:ext cx="6192807" cy="4988485"/>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79493759"/>
              </p:ext>
            </p:extLst>
          </p:nvPr>
        </p:nvGraphicFramePr>
        <p:xfrm>
          <a:off x="96601" y="1830867"/>
          <a:ext cx="5711369" cy="4891621"/>
        </p:xfrm>
        <a:graphic>
          <a:graphicData uri="http://schemas.openxmlformats.org/presentationml/2006/ole">
            <mc:AlternateContent xmlns:mc="http://schemas.openxmlformats.org/markup-compatibility/2006">
              <mc:Choice xmlns:v="urn:schemas-microsoft-com:vml" Requires="v">
                <p:oleObj spid="_x0000_s14497" name="Visio" r:id="rId6" imgW="4838670" imgH="4492475" progId="Visio.Drawing.11">
                  <p:embed/>
                </p:oleObj>
              </mc:Choice>
              <mc:Fallback>
                <p:oleObj name="Visio" r:id="rId6" imgW="4838670" imgH="4492475"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01" y="1830867"/>
                        <a:ext cx="5711369" cy="489162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311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14920" y="260648"/>
            <a:ext cx="1013883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2</a:t>
            </a:r>
            <a:r>
              <a:rPr lang="zh-CN" altLang="en-US" sz="2400" dirty="0"/>
              <a:t>.</a:t>
            </a:r>
            <a:r>
              <a:rPr lang="en-US" altLang="zh-CN" sz="2400" dirty="0"/>
              <a:t>3</a:t>
            </a:r>
            <a:r>
              <a:rPr lang="zh-CN" altLang="en-US" sz="2400" dirty="0"/>
              <a:t> </a:t>
            </a:r>
            <a:r>
              <a:rPr lang="en-US" altLang="zh-CN" sz="2400" dirty="0"/>
              <a:t>Cache</a:t>
            </a:r>
            <a:r>
              <a:rPr lang="zh-CN" altLang="en-US" sz="2400" dirty="0"/>
              <a:t>与主存之间的映射</a:t>
            </a:r>
            <a:r>
              <a:rPr lang="en-US" altLang="zh-CN" sz="2400" dirty="0"/>
              <a:t>—</a:t>
            </a:r>
            <a:r>
              <a:rPr lang="zh-CN" altLang="en-US" sz="2400" dirty="0"/>
              <a:t>组相联</a:t>
            </a:r>
          </a:p>
        </p:txBody>
      </p:sp>
      <p:sp>
        <p:nvSpPr>
          <p:cNvPr id="10244" name="TextBox 3"/>
          <p:cNvSpPr txBox="1">
            <a:spLocks noChangeArrowheads="1"/>
          </p:cNvSpPr>
          <p:nvPr/>
        </p:nvSpPr>
        <p:spPr bwMode="auto">
          <a:xfrm>
            <a:off x="623392" y="857108"/>
            <a:ext cx="11334751" cy="5490734"/>
          </a:xfrm>
          <a:prstGeom prst="rect">
            <a:avLst/>
          </a:prstGeom>
          <a:noFill/>
          <a:ln w="9525">
            <a:noFill/>
            <a:miter lim="800000"/>
            <a:headEnd/>
            <a:tailEnd/>
          </a:ln>
        </p:spPr>
        <p:txBody>
          <a:bodyPr>
            <a:spAutoFit/>
          </a:bodyPr>
          <a:lstStyle/>
          <a:p>
            <a:pPr>
              <a:lnSpc>
                <a:spcPct val="150000"/>
              </a:lnSpc>
              <a:buNone/>
            </a:pPr>
            <a:r>
              <a:rPr lang="zh-CN" altLang="en-US" sz="3600" b="1" dirty="0">
                <a:solidFill>
                  <a:schemeClr val="tx1"/>
                </a:solidFill>
                <a:latin typeface="宋体" panose="02010600030101010101" pitchFamily="2" charset="-122"/>
              </a:rPr>
              <a:t>组相联映射 </a:t>
            </a:r>
          </a:p>
          <a:p>
            <a:pPr marL="457200" indent="-457200">
              <a:lnSpc>
                <a:spcPct val="150000"/>
              </a:lnSpc>
              <a:buClr>
                <a:schemeClr val="accent1"/>
              </a:buClr>
              <a:buFont typeface="Wingdings" panose="05000000000000000000" pitchFamily="2" charset="2"/>
              <a:buChar char="n"/>
            </a:pPr>
            <a:r>
              <a:rPr lang="zh-CN" altLang="en-US" sz="2800" b="1" dirty="0">
                <a:solidFill>
                  <a:schemeClr val="tx1"/>
                </a:solidFill>
                <a:latin typeface="宋体" panose="02010600030101010101" pitchFamily="2" charset="-122"/>
              </a:rPr>
              <a:t>组相联映射是直接映射和全相联映射的折衷 </a:t>
            </a:r>
          </a:p>
          <a:p>
            <a:pPr marL="457200" indent="-457200">
              <a:lnSpc>
                <a:spcPct val="150000"/>
              </a:lnSpc>
              <a:buClr>
                <a:schemeClr val="accent1"/>
              </a:buClr>
              <a:buFont typeface="Wingdings" panose="05000000000000000000" pitchFamily="2" charset="2"/>
              <a:buChar char="n"/>
            </a:pPr>
            <a:r>
              <a:rPr lang="zh-CN" altLang="en-US" sz="2800" b="1" dirty="0">
                <a:solidFill>
                  <a:schemeClr val="tx1"/>
                </a:solidFill>
                <a:latin typeface="宋体" panose="02010600030101010101" pitchFamily="2" charset="-122"/>
              </a:rPr>
              <a:t>主存组</a:t>
            </a:r>
            <a:r>
              <a:rPr lang="en-US" altLang="zh-CN" sz="2800" b="1" dirty="0">
                <a:solidFill>
                  <a:schemeClr val="tx1"/>
                </a:solidFill>
                <a:latin typeface="宋体" panose="02010600030101010101" pitchFamily="2" charset="-122"/>
              </a:rPr>
              <a:t>I</a:t>
            </a:r>
            <a:r>
              <a:rPr lang="zh-CN" altLang="en-US" sz="2800" b="1" dirty="0">
                <a:solidFill>
                  <a:schemeClr val="tx1"/>
                </a:solidFill>
                <a:latin typeface="宋体" panose="02010600030101010101" pitchFamily="2" charset="-122"/>
              </a:rPr>
              <a:t>与</a:t>
            </a:r>
            <a:r>
              <a:rPr lang="en-US" altLang="zh-CN" sz="2800" b="1" dirty="0">
                <a:solidFill>
                  <a:schemeClr val="tx1"/>
                </a:solidFill>
                <a:latin typeface="宋体" panose="02010600030101010101" pitchFamily="2" charset="-122"/>
              </a:rPr>
              <a:t>Cache</a:t>
            </a:r>
            <a:r>
              <a:rPr lang="zh-CN" altLang="en-US" sz="2800" b="1" dirty="0">
                <a:solidFill>
                  <a:schemeClr val="tx1"/>
                </a:solidFill>
                <a:latin typeface="宋体" panose="02010600030101010101" pitchFamily="2" charset="-122"/>
              </a:rPr>
              <a:t>组</a:t>
            </a:r>
            <a:r>
              <a:rPr lang="en-US" altLang="zh-CN" sz="2800" b="1" dirty="0">
                <a:solidFill>
                  <a:schemeClr val="tx1"/>
                </a:solidFill>
                <a:latin typeface="宋体" panose="02010600030101010101" pitchFamily="2" charset="-122"/>
              </a:rPr>
              <a:t>I</a:t>
            </a:r>
            <a:r>
              <a:rPr lang="zh-CN" altLang="en-US" sz="2800" b="1" dirty="0">
                <a:solidFill>
                  <a:schemeClr val="tx1"/>
                </a:solidFill>
                <a:latin typeface="宋体" panose="02010600030101010101" pitchFamily="2" charset="-122"/>
              </a:rPr>
              <a:t>之间是一一对应关系，好似直接映射方式，简化了实现</a:t>
            </a:r>
          </a:p>
          <a:p>
            <a:pPr marL="457200" indent="-457200">
              <a:lnSpc>
                <a:spcPct val="150000"/>
              </a:lnSpc>
              <a:buClr>
                <a:schemeClr val="accent1"/>
              </a:buClr>
              <a:buFont typeface="Wingdings" panose="05000000000000000000" pitchFamily="2" charset="2"/>
              <a:buChar char="n"/>
            </a:pPr>
            <a:r>
              <a:rPr lang="zh-CN" altLang="en-US" sz="2800" b="1" dirty="0">
                <a:solidFill>
                  <a:schemeClr val="tx1"/>
                </a:solidFill>
                <a:latin typeface="宋体" panose="02010600030101010101" pitchFamily="2" charset="-122"/>
              </a:rPr>
              <a:t>主存组</a:t>
            </a:r>
            <a:r>
              <a:rPr lang="en-US" altLang="zh-CN" sz="2800" b="1" dirty="0">
                <a:solidFill>
                  <a:schemeClr val="tx1"/>
                </a:solidFill>
                <a:latin typeface="宋体" panose="02010600030101010101" pitchFamily="2" charset="-122"/>
              </a:rPr>
              <a:t>I</a:t>
            </a:r>
            <a:r>
              <a:rPr lang="zh-CN" altLang="en-US" sz="2800" b="1" dirty="0">
                <a:solidFill>
                  <a:schemeClr val="tx1"/>
                </a:solidFill>
                <a:latin typeface="宋体" panose="02010600030101010101" pitchFamily="2" charset="-122"/>
              </a:rPr>
              <a:t>内的块与对应组中</a:t>
            </a:r>
            <a:r>
              <a:rPr lang="en-US" altLang="zh-CN" sz="2800" b="1" dirty="0">
                <a:solidFill>
                  <a:schemeClr val="tx1"/>
                </a:solidFill>
                <a:latin typeface="宋体" panose="02010600030101010101" pitchFamily="2" charset="-122"/>
              </a:rPr>
              <a:t>Cache</a:t>
            </a:r>
            <a:r>
              <a:rPr lang="zh-CN" altLang="en-US" sz="2800" b="1" dirty="0">
                <a:solidFill>
                  <a:schemeClr val="tx1"/>
                </a:solidFill>
                <a:latin typeface="宋体" panose="02010600030101010101" pitchFamily="2" charset="-122"/>
              </a:rPr>
              <a:t>块是任意对应关系，好似全相联映射方式，体现了一定的灵活性 </a:t>
            </a:r>
          </a:p>
          <a:p>
            <a:pPr marL="457200" indent="-457200">
              <a:lnSpc>
                <a:spcPct val="150000"/>
              </a:lnSpc>
              <a:buClr>
                <a:schemeClr val="accent1"/>
              </a:buClr>
              <a:buFont typeface="Wingdings" panose="05000000000000000000" pitchFamily="2" charset="2"/>
              <a:buChar char="n"/>
            </a:pPr>
            <a:r>
              <a:rPr lang="zh-CN" altLang="en-US" sz="2800" b="1" dirty="0">
                <a:solidFill>
                  <a:schemeClr val="tx1"/>
                </a:solidFill>
                <a:latin typeface="宋体" panose="02010600030101010101" pitchFamily="2" charset="-122"/>
              </a:rPr>
              <a:t>组相联映射兼顾了实现成本和灵活性 </a:t>
            </a:r>
          </a:p>
        </p:txBody>
      </p:sp>
    </p:spTree>
    <p:extLst>
      <p:ext uri="{BB962C8B-B14F-4D97-AF65-F5344CB8AC3E}">
        <p14:creationId xmlns:p14="http://schemas.microsoft.com/office/powerpoint/2010/main" val="267600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a:grpSpLocks/>
          </p:cNvGrpSpPr>
          <p:nvPr/>
        </p:nvGrpSpPr>
        <p:grpSpPr bwMode="auto">
          <a:xfrm>
            <a:off x="2135560" y="1000125"/>
            <a:ext cx="7872108"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headEnd/>
              <a:tailEnd/>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的映射机制</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全相联映射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直接映射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组相联映射</a:t>
              </a:r>
              <a:endParaRPr lang="en-US" altLang="zh-CN" sz="20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的替换策略</a:t>
              </a:r>
              <a:endParaRPr lang="en-US" altLang="zh-CN" sz="2800" b="1" dirty="0">
                <a:solidFill>
                  <a:schemeClr val="tx1"/>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性能分析</a:t>
              </a: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headEnd/>
            <a:tailEnd/>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p>
        </p:txBody>
      </p:sp>
    </p:spTree>
    <p:extLst>
      <p:ext uri="{BB962C8B-B14F-4D97-AF65-F5344CB8AC3E}">
        <p14:creationId xmlns:p14="http://schemas.microsoft.com/office/powerpoint/2010/main" val="369863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p>
        </p:txBody>
      </p:sp>
      <p:sp>
        <p:nvSpPr>
          <p:cNvPr id="392195" name="Rectangle 3"/>
          <p:cNvSpPr>
            <a:spLocks noChangeArrowheads="1"/>
          </p:cNvSpPr>
          <p:nvPr/>
        </p:nvSpPr>
        <p:spPr bwMode="auto">
          <a:xfrm>
            <a:off x="479378" y="980729"/>
            <a:ext cx="11135783" cy="3960440"/>
          </a:xfrm>
          <a:prstGeom prst="rect">
            <a:avLst/>
          </a:prstGeom>
          <a:noFill/>
          <a:ln w="12700">
            <a:noFill/>
            <a:miter lim="800000"/>
            <a:headEnd/>
            <a:tailEnd/>
          </a:ln>
          <a:effectLst/>
        </p:spPr>
        <p:txBody>
          <a:bodyPr lIns="90488" tIns="44450" rIns="90488" bIns="44450"/>
          <a:lstStyle/>
          <a:p>
            <a:pPr marL="285750" indent="-285750" eaLnBrk="0" hangingPunct="0">
              <a:lnSpc>
                <a:spcPct val="120000"/>
              </a:lnSpc>
              <a:spcBef>
                <a:spcPts val="0"/>
              </a:spcBef>
              <a:buClr>
                <a:srgbClr val="FF0000"/>
              </a:buClr>
              <a:buSzPct val="100000"/>
              <a:buFont typeface="Wingdings" pitchFamily="2" charset="2"/>
              <a:buChar char="u"/>
              <a:tabLst>
                <a:tab pos="3028950" algn="l"/>
                <a:tab pos="7600950" algn="l"/>
              </a:tabLst>
              <a:defRPr/>
            </a:pPr>
            <a:r>
              <a:rPr lang="zh-CN" altLang="en-US" sz="2000" b="1" dirty="0">
                <a:solidFill>
                  <a:schemeClr val="tx1"/>
                </a:solidFill>
                <a:latin typeface="Times New Roman" pitchFamily="18" charset="0"/>
                <a:cs typeface="Times New Roman" pitchFamily="18" charset="0"/>
              </a:rPr>
              <a:t>局部性原理（</a:t>
            </a:r>
            <a:r>
              <a:rPr lang="en-US" altLang="zh-CN" sz="2000" b="1" dirty="0">
                <a:solidFill>
                  <a:schemeClr val="tx1"/>
                </a:solidFill>
                <a:latin typeface="Times New Roman" pitchFamily="18" charset="0"/>
                <a:cs typeface="Times New Roman" pitchFamily="18" charset="0"/>
              </a:rPr>
              <a:t>principle of locality</a:t>
            </a:r>
            <a:r>
              <a:rPr lang="zh-CN" altLang="en-US" sz="2000" b="1" dirty="0">
                <a:solidFill>
                  <a:schemeClr val="tx1"/>
                </a:solidFill>
                <a:latin typeface="Times New Roman" pitchFamily="18" charset="0"/>
                <a:cs typeface="Times New Roman" pitchFamily="18" charset="0"/>
              </a:rPr>
              <a:t>）：</a:t>
            </a:r>
            <a:r>
              <a:rPr lang="zh-CN" altLang="en-US" sz="2000" b="1" dirty="0">
                <a:solidFill>
                  <a:schemeClr val="tx1"/>
                </a:solidFill>
              </a:rPr>
              <a:t>大量典型程序的运行情况分析结果表明，</a:t>
            </a:r>
            <a:r>
              <a:rPr lang="zh-CN" altLang="en-US" sz="2000" b="1" dirty="0">
                <a:solidFill>
                  <a:schemeClr val="tx1"/>
                </a:solidFill>
                <a:latin typeface="Times New Roman" pitchFamily="18" charset="0"/>
                <a:cs typeface="Times New Roman" pitchFamily="18" charset="0"/>
              </a:rPr>
              <a:t>无论是存取指令或存取数据所访问的存储单元都趋于聚集在一个较小的连续存储区域中。</a:t>
            </a:r>
          </a:p>
          <a:p>
            <a:pPr marL="742950" lvl="1" indent="-285750" eaLnBrk="0" hangingPunct="0">
              <a:lnSpc>
                <a:spcPct val="120000"/>
              </a:lnSpc>
              <a:spcBef>
                <a:spcPts val="0"/>
              </a:spcBef>
              <a:buClr>
                <a:srgbClr val="FF0000"/>
              </a:buClr>
              <a:buSzPct val="100000"/>
              <a:buFont typeface="Wingdings" pitchFamily="2" charset="2"/>
              <a:buChar char="Ø"/>
              <a:tabLst>
                <a:tab pos="3028950" algn="l"/>
                <a:tab pos="7600950" algn="l"/>
              </a:tabLst>
              <a:defRPr/>
            </a:pPr>
            <a:r>
              <a:rPr lang="zh-CN" altLang="en-US" sz="2000" b="1" dirty="0">
                <a:solidFill>
                  <a:srgbClr val="000099"/>
                </a:solidFill>
                <a:effectLst>
                  <a:outerShdw blurRad="38100" dist="38100" dir="2700000" algn="tl">
                    <a:srgbClr val="C0C0C0"/>
                  </a:outerShdw>
                </a:effectLst>
                <a:latin typeface="Times New Roman" pitchFamily="18" charset="0"/>
                <a:cs typeface="Times New Roman" pitchFamily="18" charset="0"/>
              </a:rPr>
              <a:t>空间局部性</a:t>
            </a:r>
            <a:r>
              <a:rPr lang="en-US" altLang="zh-CN" sz="2000" b="1" dirty="0">
                <a:solidFill>
                  <a:srgbClr val="000099"/>
                </a:solidFill>
                <a:effectLst>
                  <a:outerShdw blurRad="38100" dist="38100" dir="2700000" algn="tl">
                    <a:srgbClr val="C0C0C0"/>
                  </a:outerShdw>
                </a:effectLst>
                <a:latin typeface="Times New Roman" pitchFamily="18" charset="0"/>
                <a:cs typeface="Times New Roman" pitchFamily="18" charset="0"/>
              </a:rPr>
              <a:t>(spatial  locality)</a:t>
            </a:r>
            <a:r>
              <a:rPr lang="zh-CN" altLang="en-US" sz="2000" b="1" dirty="0">
                <a:solidFill>
                  <a:srgbClr val="000099"/>
                </a:solidFill>
                <a:effectLst>
                  <a:outerShdw blurRad="38100" dist="38100" dir="2700000" algn="tl">
                    <a:srgbClr val="C0C0C0"/>
                  </a:outerShdw>
                </a:effectLst>
                <a:latin typeface="Times New Roman" pitchFamily="18" charset="0"/>
                <a:cs typeface="Times New Roman" pitchFamily="18" charset="0"/>
              </a:rPr>
              <a:t>：</a:t>
            </a:r>
            <a:r>
              <a:rPr lang="zh-CN" altLang="en-US" sz="1800" b="1" dirty="0">
                <a:solidFill>
                  <a:schemeClr val="tx1"/>
                </a:solidFill>
                <a:latin typeface="Times New Roman" pitchFamily="18" charset="0"/>
                <a:cs typeface="Times New Roman" pitchFamily="18" charset="0"/>
              </a:rPr>
              <a:t>岗被访问过的存储单元的</a:t>
            </a:r>
            <a:r>
              <a:rPr lang="zh-CN" altLang="en-US" sz="1800" b="1" dirty="0">
                <a:solidFill>
                  <a:srgbClr val="FF0000"/>
                </a:solidFill>
                <a:latin typeface="Times New Roman" pitchFamily="18" charset="0"/>
                <a:cs typeface="Times New Roman" pitchFamily="18" charset="0"/>
              </a:rPr>
              <a:t>临近单位</a:t>
            </a:r>
            <a:r>
              <a:rPr lang="zh-CN" altLang="en-US" sz="1800" b="1" dirty="0">
                <a:solidFill>
                  <a:schemeClr val="tx1"/>
                </a:solidFill>
                <a:latin typeface="Times New Roman" pitchFamily="18" charset="0"/>
                <a:cs typeface="Times New Roman" pitchFamily="18" charset="0"/>
              </a:rPr>
              <a:t>可能不久被访问。</a:t>
            </a:r>
            <a:endParaRPr lang="en-US" altLang="zh-CN" sz="1800" b="1" dirty="0">
              <a:solidFill>
                <a:schemeClr val="tx1"/>
              </a:solidFill>
              <a:latin typeface="Times New Roman" pitchFamily="18" charset="0"/>
              <a:cs typeface="Times New Roman" pitchFamily="18" charset="0"/>
            </a:endParaRPr>
          </a:p>
          <a:p>
            <a:pPr marL="742950" lvl="1" indent="-285750" eaLnBrk="0" hangingPunct="0">
              <a:lnSpc>
                <a:spcPct val="120000"/>
              </a:lnSpc>
              <a:spcBef>
                <a:spcPts val="0"/>
              </a:spcBef>
              <a:buClr>
                <a:srgbClr val="FF0000"/>
              </a:buClr>
              <a:buSzPct val="100000"/>
              <a:buFont typeface="Wingdings" pitchFamily="2" charset="2"/>
              <a:buChar char="Ø"/>
              <a:tabLst>
                <a:tab pos="3028950" algn="l"/>
                <a:tab pos="7600950" algn="l"/>
              </a:tabLst>
              <a:defRPr/>
            </a:pPr>
            <a:r>
              <a:rPr lang="zh-CN" altLang="en-US" sz="2000" b="1" dirty="0">
                <a:solidFill>
                  <a:srgbClr val="000099"/>
                </a:solidFill>
                <a:effectLst>
                  <a:outerShdw blurRad="38100" dist="38100" dir="2700000" algn="tl">
                    <a:srgbClr val="C0C0C0"/>
                  </a:outerShdw>
                </a:effectLst>
                <a:latin typeface="Times New Roman" pitchFamily="18" charset="0"/>
                <a:cs typeface="Times New Roman" pitchFamily="18" charset="0"/>
              </a:rPr>
              <a:t>时间局部性</a:t>
            </a:r>
            <a:r>
              <a:rPr lang="en-US" altLang="zh-CN" sz="2000" b="1" dirty="0">
                <a:solidFill>
                  <a:srgbClr val="000099"/>
                </a:solidFill>
                <a:effectLst>
                  <a:outerShdw blurRad="38100" dist="38100" dir="2700000" algn="tl">
                    <a:srgbClr val="C0C0C0"/>
                  </a:outerShdw>
                </a:effectLst>
                <a:latin typeface="Times New Roman" pitchFamily="18" charset="0"/>
                <a:cs typeface="Times New Roman" pitchFamily="18" charset="0"/>
              </a:rPr>
              <a:t>(temporal  locality)</a:t>
            </a:r>
            <a:r>
              <a:rPr lang="zh-CN" altLang="en-US" sz="2000" b="1" dirty="0">
                <a:solidFill>
                  <a:srgbClr val="000099"/>
                </a:solidFill>
                <a:effectLst>
                  <a:outerShdw blurRad="38100" dist="38100" dir="2700000" algn="tl">
                    <a:srgbClr val="C0C0C0"/>
                  </a:outerShdw>
                </a:effectLst>
                <a:latin typeface="Times New Roman" pitchFamily="18" charset="0"/>
                <a:cs typeface="Times New Roman" pitchFamily="18" charset="0"/>
              </a:rPr>
              <a:t>：</a:t>
            </a:r>
            <a:r>
              <a:rPr lang="zh-CN" altLang="en-US" sz="1800" b="1" dirty="0">
                <a:solidFill>
                  <a:schemeClr val="tx1"/>
                </a:solidFill>
                <a:latin typeface="Times New Roman" pitchFamily="18" charset="0"/>
                <a:cs typeface="Times New Roman" pitchFamily="18" charset="0"/>
              </a:rPr>
              <a:t>刚被访问过的存储单元可能</a:t>
            </a:r>
            <a:r>
              <a:rPr lang="zh-CN" altLang="en-US" sz="1800" b="1" dirty="0">
                <a:solidFill>
                  <a:srgbClr val="FF0000"/>
                </a:solidFill>
                <a:latin typeface="Times New Roman" pitchFamily="18" charset="0"/>
                <a:cs typeface="Times New Roman" pitchFamily="18" charset="0"/>
              </a:rPr>
              <a:t>不久</a:t>
            </a:r>
            <a:r>
              <a:rPr lang="zh-CN" altLang="en-US" sz="1800" b="1" dirty="0">
                <a:solidFill>
                  <a:schemeClr val="tx1"/>
                </a:solidFill>
                <a:latin typeface="Times New Roman" pitchFamily="18" charset="0"/>
                <a:cs typeface="Times New Roman" pitchFamily="18" charset="0"/>
              </a:rPr>
              <a:t>又将被访问；</a:t>
            </a:r>
            <a:endParaRPr lang="en-US" altLang="zh-CN" sz="1800" b="1" dirty="0">
              <a:solidFill>
                <a:schemeClr val="tx1"/>
              </a:solidFill>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163" y="3068960"/>
            <a:ext cx="7327386" cy="30963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3"/>
          <p:cNvSpPr>
            <a:spLocks noChangeArrowheads="1"/>
          </p:cNvSpPr>
          <p:nvPr/>
        </p:nvSpPr>
        <p:spPr bwMode="auto">
          <a:xfrm>
            <a:off x="479376" y="2852936"/>
            <a:ext cx="4320480" cy="3672408"/>
          </a:xfrm>
          <a:prstGeom prst="rect">
            <a:avLst/>
          </a:prstGeom>
          <a:noFill/>
          <a:ln w="12700">
            <a:noFill/>
            <a:miter lim="800000"/>
            <a:headEnd/>
            <a:tailEnd/>
          </a:ln>
          <a:effectLst/>
        </p:spPr>
        <p:txBody>
          <a:bodyPr lIns="90488" tIns="44450" rIns="90488" bIns="44450"/>
          <a:lstStyle/>
          <a:p>
            <a:pPr marL="285750" indent="-285750" eaLnBrk="0" hangingPunct="0">
              <a:lnSpc>
                <a:spcPct val="120000"/>
              </a:lnSpc>
              <a:spcBef>
                <a:spcPts val="0"/>
              </a:spcBef>
              <a:buClr>
                <a:srgbClr val="FF0000"/>
              </a:buClr>
              <a:buSzPct val="100000"/>
              <a:buFont typeface="Wingdings" pitchFamily="2" charset="2"/>
              <a:buChar char="u"/>
              <a:tabLst>
                <a:tab pos="3028950" algn="l"/>
                <a:tab pos="7600950" algn="l"/>
              </a:tabLst>
              <a:defRPr/>
            </a:pPr>
            <a:r>
              <a:rPr lang="zh-CN" altLang="en-US" sz="2000" b="1" dirty="0">
                <a:solidFill>
                  <a:schemeClr val="tx1"/>
                </a:solidFill>
                <a:latin typeface="Times New Roman" pitchFamily="18" charset="0"/>
                <a:cs typeface="Times New Roman" pitchFamily="18" charset="0"/>
              </a:rPr>
              <a:t>局部性的原因</a:t>
            </a:r>
            <a:endParaRPr lang="en-US" altLang="zh-CN" sz="2000" b="1" dirty="0">
              <a:solidFill>
                <a:schemeClr val="tx1"/>
              </a:solidFill>
              <a:latin typeface="Times New Roman" pitchFamily="18" charset="0"/>
              <a:cs typeface="Times New Roman" pitchFamily="18" charset="0"/>
            </a:endParaRPr>
          </a:p>
          <a:p>
            <a:pPr marL="742950" lvl="1" indent="-285750" eaLnBrk="0" hangingPunct="0">
              <a:lnSpc>
                <a:spcPct val="120000"/>
              </a:lnSpc>
              <a:spcBef>
                <a:spcPts val="0"/>
              </a:spcBef>
              <a:buClr>
                <a:srgbClr val="FF0000"/>
              </a:buClr>
              <a:buSzPct val="100000"/>
              <a:buFont typeface="Wingdings" pitchFamily="2" charset="2"/>
              <a:buChar char="Ø"/>
              <a:tabLst>
                <a:tab pos="3028950" algn="l"/>
                <a:tab pos="7600950" algn="l"/>
              </a:tabLst>
              <a:defRPr/>
            </a:pPr>
            <a:r>
              <a:rPr lang="zh-CN" altLang="en-US" sz="1800" b="1" dirty="0">
                <a:solidFill>
                  <a:schemeClr val="tx1"/>
                </a:solidFill>
                <a:latin typeface="Times New Roman" pitchFamily="18" charset="0"/>
                <a:cs typeface="Times New Roman" pitchFamily="18" charset="0"/>
              </a:rPr>
              <a:t>指令：指令按序存放，地址连续，循环程序段或子程序段重复执行。</a:t>
            </a:r>
            <a:endParaRPr lang="en-US" altLang="zh-CN" sz="1800" b="1" dirty="0">
              <a:solidFill>
                <a:schemeClr val="tx1"/>
              </a:solidFill>
              <a:latin typeface="Times New Roman" pitchFamily="18" charset="0"/>
              <a:cs typeface="Times New Roman" pitchFamily="18" charset="0"/>
            </a:endParaRPr>
          </a:p>
          <a:p>
            <a:pPr marL="742950" lvl="1" indent="-285750" eaLnBrk="0" hangingPunct="0">
              <a:lnSpc>
                <a:spcPct val="120000"/>
              </a:lnSpc>
              <a:spcBef>
                <a:spcPts val="0"/>
              </a:spcBef>
              <a:buClr>
                <a:srgbClr val="FF0000"/>
              </a:buClr>
              <a:buSzPct val="100000"/>
              <a:buFont typeface="Wingdings" pitchFamily="2" charset="2"/>
              <a:buChar char="Ø"/>
              <a:tabLst>
                <a:tab pos="3028950" algn="l"/>
                <a:tab pos="7600950" algn="l"/>
              </a:tabLst>
              <a:defRPr/>
            </a:pPr>
            <a:r>
              <a:rPr lang="zh-CN" altLang="en-US" sz="1800" b="1" dirty="0">
                <a:solidFill>
                  <a:schemeClr val="tx1"/>
                </a:solidFill>
                <a:latin typeface="Times New Roman" pitchFamily="18" charset="0"/>
                <a:cs typeface="Times New Roman" pitchFamily="18" charset="0"/>
              </a:rPr>
              <a:t>数据：连续存放，数组元素重复、按序访问。</a:t>
            </a:r>
            <a:endParaRPr lang="en-US" altLang="zh-CN" sz="1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011209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的缺失处理</a:t>
            </a:r>
          </a:p>
        </p:txBody>
      </p:sp>
      <p:sp>
        <p:nvSpPr>
          <p:cNvPr id="295939" name="Rectangle 3"/>
          <p:cNvSpPr>
            <a:spLocks noChangeArrowheads="1"/>
          </p:cNvSpPr>
          <p:nvPr/>
        </p:nvSpPr>
        <p:spPr bwMode="auto">
          <a:xfrm>
            <a:off x="911425" y="1000127"/>
            <a:ext cx="10613827" cy="3910814"/>
          </a:xfrm>
          <a:prstGeom prst="rect">
            <a:avLst/>
          </a:prstGeom>
          <a:noFill/>
          <a:ln w="12700">
            <a:noFill/>
            <a:miter lim="800000"/>
            <a:headEnd/>
            <a:tailEnd/>
          </a:ln>
        </p:spPr>
        <p:txBody>
          <a:bodyPr wrap="square" lIns="63500" tIns="25400" rIns="63500" bIns="25400">
            <a:spAutoFit/>
          </a:bodyPr>
          <a:lstStyle/>
          <a:p>
            <a:pPr marL="211138" indent="-193675" eaLnBrk="0" hangingPunct="0">
              <a:lnSpc>
                <a:spcPct val="150000"/>
              </a:lnSpc>
              <a:buClr>
                <a:schemeClr val="accent1"/>
              </a:buClr>
              <a:buSzPct val="100000"/>
              <a:buFont typeface="Wingdings" pitchFamily="2" charset="2"/>
              <a:buChar char="n"/>
            </a:pPr>
            <a:r>
              <a:rPr lang="zh-CN" altLang="en-US" sz="2800" b="1" dirty="0">
                <a:solidFill>
                  <a:schemeClr val="tx1"/>
                </a:solidFill>
              </a:rPr>
              <a:t>缺失损失</a:t>
            </a:r>
            <a:endParaRPr lang="en-US" altLang="zh-CN" sz="28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en-US" altLang="zh-CN" sz="2400" b="1" dirty="0">
                <a:solidFill>
                  <a:schemeClr val="tx1"/>
                </a:solidFill>
              </a:rPr>
              <a:t>CPU</a:t>
            </a:r>
            <a:r>
              <a:rPr lang="zh-CN" altLang="en-US" sz="2400" b="1" dirty="0">
                <a:solidFill>
                  <a:schemeClr val="tx1"/>
                </a:solidFill>
              </a:rPr>
              <a:t>访问</a:t>
            </a:r>
            <a:r>
              <a:rPr lang="en-US" altLang="zh-CN" sz="2400" b="1" dirty="0">
                <a:solidFill>
                  <a:schemeClr val="tx1"/>
                </a:solidFill>
              </a:rPr>
              <a:t>Cache</a:t>
            </a:r>
            <a:r>
              <a:rPr lang="zh-CN" altLang="en-US" sz="2400" b="1" dirty="0">
                <a:solidFill>
                  <a:schemeClr val="tx1"/>
                </a:solidFill>
              </a:rPr>
              <a:t>缺失时，</a:t>
            </a:r>
            <a:r>
              <a:rPr lang="en-US" altLang="zh-CN" sz="2400" b="1" dirty="0">
                <a:solidFill>
                  <a:schemeClr val="tx1"/>
                </a:solidFill>
              </a:rPr>
              <a:t>CPU</a:t>
            </a:r>
            <a:r>
              <a:rPr lang="zh-CN" altLang="en-US" sz="2400" b="1" dirty="0">
                <a:solidFill>
                  <a:schemeClr val="tx1"/>
                </a:solidFill>
              </a:rPr>
              <a:t>必须等待数据装入</a:t>
            </a:r>
            <a:r>
              <a:rPr lang="en-US" altLang="zh-CN" sz="2400" b="1" dirty="0">
                <a:solidFill>
                  <a:schemeClr val="tx1"/>
                </a:solidFill>
              </a:rPr>
              <a:t>Cache</a:t>
            </a:r>
            <a:r>
              <a:rPr lang="zh-CN" altLang="en-US" sz="2400" b="1" dirty="0">
                <a:solidFill>
                  <a:schemeClr val="tx1"/>
                </a:solidFill>
              </a:rPr>
              <a:t>后才能访问</a:t>
            </a:r>
            <a:r>
              <a:rPr lang="en-US" altLang="zh-CN" sz="2400" b="1" dirty="0">
                <a:solidFill>
                  <a:schemeClr val="tx1"/>
                </a:solidFill>
              </a:rPr>
              <a:t>Cache</a:t>
            </a:r>
            <a:r>
              <a:rPr lang="zh-CN" altLang="en-US" sz="2400" b="1" dirty="0">
                <a:solidFill>
                  <a:schemeClr val="tx1"/>
                </a:solidFill>
              </a:rPr>
              <a:t>，这期间的时间损失称为缺失损失。</a:t>
            </a:r>
            <a:endParaRPr lang="en-US" altLang="zh-CN" sz="24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zh-CN" altLang="en-US" sz="2400" b="1" dirty="0">
                <a:solidFill>
                  <a:schemeClr val="tx1"/>
                </a:solidFill>
              </a:rPr>
              <a:t>取出块的时间：第一个字的延迟时间（存储器访问）</a:t>
            </a:r>
            <a:r>
              <a:rPr lang="en-US" altLang="zh-CN" sz="2400" b="1" dirty="0">
                <a:solidFill>
                  <a:schemeClr val="tx1"/>
                </a:solidFill>
              </a:rPr>
              <a:t>+ </a:t>
            </a:r>
            <a:r>
              <a:rPr lang="zh-CN" altLang="en-US" sz="2400" b="1" dirty="0">
                <a:solidFill>
                  <a:schemeClr val="tx1"/>
                </a:solidFill>
              </a:rPr>
              <a:t>块的剩余部分的传送时间。</a:t>
            </a:r>
            <a:endParaRPr lang="en-US" altLang="zh-CN" sz="24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en-US" altLang="zh-CN" sz="2400" b="1" dirty="0">
                <a:solidFill>
                  <a:schemeClr val="tx1"/>
                </a:solidFill>
              </a:rPr>
              <a:t>Cache</a:t>
            </a:r>
            <a:r>
              <a:rPr lang="zh-CN" altLang="en-US" sz="2400" b="1" dirty="0">
                <a:solidFill>
                  <a:schemeClr val="tx1"/>
                </a:solidFill>
              </a:rPr>
              <a:t>的存储组织对缺失损失具有很大的影响。</a:t>
            </a:r>
            <a:endParaRPr lang="en-US" altLang="zh-CN" sz="2400" b="1" dirty="0">
              <a:solidFill>
                <a:schemeClr val="tx1"/>
              </a:solidFill>
            </a:endParaRPr>
          </a:p>
        </p:txBody>
      </p:sp>
    </p:spTree>
    <p:extLst>
      <p:ext uri="{BB962C8B-B14F-4D97-AF65-F5344CB8AC3E}">
        <p14:creationId xmlns:p14="http://schemas.microsoft.com/office/powerpoint/2010/main" val="3100189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的缺失处理（自学）</a:t>
            </a:r>
          </a:p>
        </p:txBody>
      </p:sp>
      <p:sp>
        <p:nvSpPr>
          <p:cNvPr id="295939" name="Rectangle 3"/>
          <p:cNvSpPr>
            <a:spLocks noChangeArrowheads="1"/>
          </p:cNvSpPr>
          <p:nvPr/>
        </p:nvSpPr>
        <p:spPr bwMode="auto">
          <a:xfrm>
            <a:off x="666751" y="857253"/>
            <a:ext cx="10858500" cy="5129609"/>
          </a:xfrm>
          <a:prstGeom prst="rect">
            <a:avLst/>
          </a:prstGeom>
          <a:noFill/>
          <a:ln w="12700">
            <a:noFill/>
            <a:miter lim="800000"/>
            <a:headEnd/>
            <a:tailEnd/>
          </a:ln>
          <a:effectLst/>
        </p:spPr>
        <p:txBody>
          <a:bodyPr lIns="63500" tIns="25400" rIns="63500" bIns="25400">
            <a:spAutoFit/>
          </a:bodyPr>
          <a:lstStyle/>
          <a:p>
            <a:pPr marL="211138" indent="-193675" eaLnBrk="0" hangingPunct="0">
              <a:lnSpc>
                <a:spcPct val="110000"/>
              </a:lnSpc>
              <a:spcBef>
                <a:spcPts val="0"/>
              </a:spcBef>
              <a:buClr>
                <a:schemeClr val="accent1"/>
              </a:buClr>
              <a:buSzPct val="100000"/>
              <a:buFont typeface="Wingdings" pitchFamily="2" charset="2"/>
              <a:buChar char="n"/>
              <a:defRPr/>
            </a:pPr>
            <a:r>
              <a:rPr lang="zh-CN" altLang="en-US" sz="2400" b="1" dirty="0">
                <a:solidFill>
                  <a:schemeClr val="tx1"/>
                </a:solidFill>
              </a:rPr>
              <a:t>缺失损失示例</a:t>
            </a:r>
            <a:endParaRPr lang="en-US" altLang="zh-CN" sz="2400" b="1" dirty="0">
              <a:solidFill>
                <a:schemeClr val="tx1"/>
              </a:solidFill>
            </a:endParaRPr>
          </a:p>
          <a:p>
            <a:pPr marL="17462" eaLnBrk="0" hangingPunct="0">
              <a:lnSpc>
                <a:spcPct val="110000"/>
              </a:lnSpc>
              <a:spcBef>
                <a:spcPts val="0"/>
              </a:spcBef>
              <a:buClr>
                <a:schemeClr val="accent1"/>
              </a:buClr>
              <a:buSzPct val="100000"/>
              <a:buNone/>
              <a:defRPr/>
            </a:pPr>
            <a:r>
              <a:rPr lang="en-US" altLang="zh-CN" sz="2000" b="1" dirty="0">
                <a:solidFill>
                  <a:schemeClr val="tx1"/>
                </a:solidFill>
              </a:rPr>
              <a:t>    </a:t>
            </a:r>
            <a:r>
              <a:rPr lang="zh-CN" altLang="en-US" sz="2000" b="1" dirty="0">
                <a:solidFill>
                  <a:schemeClr val="tx1"/>
                </a:solidFill>
              </a:rPr>
              <a:t>假定：存储总线时钟周期为</a:t>
            </a:r>
            <a:r>
              <a:rPr lang="en-US" altLang="zh-CN" sz="2000" b="1" dirty="0">
                <a:solidFill>
                  <a:schemeClr val="tx1"/>
                </a:solidFill>
              </a:rPr>
              <a:t>T</a:t>
            </a:r>
            <a:r>
              <a:rPr lang="zh-CN" altLang="en-US" sz="2000" b="1" dirty="0">
                <a:solidFill>
                  <a:schemeClr val="tx1"/>
                </a:solidFill>
              </a:rPr>
              <a:t>；发送地址需</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T</a:t>
            </a:r>
            <a:r>
              <a:rPr lang="zh-CN" altLang="en-US" sz="2000" b="1" dirty="0">
                <a:solidFill>
                  <a:schemeClr val="tx1"/>
                </a:solidFill>
              </a:rPr>
              <a:t>，访问</a:t>
            </a:r>
            <a:r>
              <a:rPr lang="en-US" altLang="zh-CN" sz="2000" b="1" dirty="0">
                <a:solidFill>
                  <a:schemeClr val="tx1"/>
                </a:solidFill>
              </a:rPr>
              <a:t>DRAM</a:t>
            </a:r>
            <a:r>
              <a:rPr lang="zh-CN" altLang="en-US" sz="2000" b="1" dirty="0">
                <a:solidFill>
                  <a:schemeClr val="tx1"/>
                </a:solidFill>
              </a:rPr>
              <a:t>需要</a:t>
            </a:r>
            <a:r>
              <a:rPr lang="en-US" altLang="zh-CN" sz="2000" b="1" dirty="0">
                <a:solidFill>
                  <a:schemeClr val="tx1"/>
                </a:solidFill>
              </a:rPr>
              <a:t>15T</a:t>
            </a:r>
            <a:r>
              <a:rPr lang="zh-CN" altLang="en-US" sz="2000" b="1" dirty="0">
                <a:solidFill>
                  <a:schemeClr val="tx1"/>
                </a:solidFill>
              </a:rPr>
              <a:t>，传输一个字需要</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T</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块大小为</a:t>
            </a:r>
            <a:r>
              <a:rPr lang="en-US" altLang="zh-CN" sz="2000" b="1" dirty="0">
                <a:solidFill>
                  <a:schemeClr val="tx1"/>
                </a:solidFill>
              </a:rPr>
              <a:t>4</a:t>
            </a:r>
            <a:r>
              <a:rPr lang="zh-CN" altLang="en-US" sz="2000" b="1" dirty="0">
                <a:solidFill>
                  <a:schemeClr val="tx1"/>
                </a:solidFill>
              </a:rPr>
              <a:t>字。</a:t>
            </a:r>
            <a:endParaRPr lang="en-US" altLang="zh-CN" sz="2000" b="1" dirty="0">
              <a:solidFill>
                <a:schemeClr val="tx1"/>
              </a:solidFill>
            </a:endParaRPr>
          </a:p>
          <a:p>
            <a:pPr marL="17462" eaLnBrk="0" hangingPunct="0">
              <a:lnSpc>
                <a:spcPct val="110000"/>
              </a:lnSpc>
              <a:spcBef>
                <a:spcPts val="0"/>
              </a:spcBef>
              <a:buClr>
                <a:schemeClr val="accent1"/>
              </a:buClr>
              <a:buSzPct val="100000"/>
              <a:buNone/>
              <a:defRPr/>
            </a:pPr>
            <a:r>
              <a:rPr lang="en-US" altLang="zh-CN" sz="2000" b="1" dirty="0">
                <a:solidFill>
                  <a:schemeClr val="tx1"/>
                </a:solidFill>
              </a:rPr>
              <a:t>     </a:t>
            </a:r>
            <a:r>
              <a:rPr lang="zh-CN" altLang="en-US" sz="2000" b="1" dirty="0">
                <a:solidFill>
                  <a:schemeClr val="tx1"/>
                </a:solidFill>
              </a:rPr>
              <a:t>计算三种不同存储组织的缺失损失。</a:t>
            </a:r>
            <a:endParaRPr lang="en-US" altLang="zh-CN" sz="2000" b="1" dirty="0">
              <a:solidFill>
                <a:schemeClr val="tx1"/>
              </a:solidFill>
            </a:endParaRPr>
          </a:p>
          <a:p>
            <a:pPr marL="984250" indent="-966788" eaLnBrk="0" hangingPunct="0">
              <a:lnSpc>
                <a:spcPct val="110000"/>
              </a:lnSpc>
              <a:spcBef>
                <a:spcPts val="0"/>
              </a:spcBef>
              <a:buClr>
                <a:schemeClr val="accent1"/>
              </a:buClr>
              <a:buSzPct val="100000"/>
              <a:defRPr/>
            </a:pPr>
            <a:endParaRPr lang="en-US" altLang="zh-CN" sz="1800" b="1" dirty="0">
              <a:solidFill>
                <a:schemeClr val="tx1"/>
              </a:solidFill>
            </a:endParaRPr>
          </a:p>
          <a:p>
            <a:pPr marL="363538" indent="-346075" eaLnBrk="0" hangingPunct="0">
              <a:lnSpc>
                <a:spcPct val="110000"/>
              </a:lnSpc>
              <a:spcBef>
                <a:spcPts val="0"/>
              </a:spcBef>
              <a:buClr>
                <a:schemeClr val="accent1"/>
              </a:buClr>
              <a:buSzPct val="100000"/>
              <a:buFont typeface="Wingdings" pitchFamily="2" charset="2"/>
              <a:buChar char="n"/>
              <a:defRPr/>
            </a:pPr>
            <a:r>
              <a:rPr lang="zh-CN" altLang="en-US" sz="1800" b="1" dirty="0">
                <a:solidFill>
                  <a:schemeClr val="tx1"/>
                </a:solidFill>
              </a:rPr>
              <a:t>单字宽的缺失损失</a:t>
            </a:r>
            <a:endParaRPr lang="en-US" altLang="zh-CN" sz="1800" b="1" dirty="0">
              <a:solidFill>
                <a:schemeClr val="tx1"/>
              </a:solidFill>
            </a:endParaRPr>
          </a:p>
          <a:p>
            <a:pPr marL="17462" eaLnBrk="0" hangingPunct="0">
              <a:lnSpc>
                <a:spcPct val="110000"/>
              </a:lnSpc>
              <a:spcBef>
                <a:spcPts val="0"/>
              </a:spcBef>
              <a:buClr>
                <a:schemeClr val="accent1"/>
              </a:buClr>
              <a:buSzPct val="100000"/>
              <a:buNone/>
              <a:defRPr/>
            </a:pPr>
            <a:r>
              <a:rPr lang="en-US" altLang="zh-CN" sz="1800" b="1" dirty="0">
                <a:solidFill>
                  <a:schemeClr val="tx1"/>
                </a:solidFill>
              </a:rPr>
              <a:t>     1+4*15+4*1=65T</a:t>
            </a:r>
          </a:p>
          <a:p>
            <a:pPr marL="984250" indent="-966788" eaLnBrk="0" hangingPunct="0">
              <a:lnSpc>
                <a:spcPct val="110000"/>
              </a:lnSpc>
              <a:spcBef>
                <a:spcPts val="0"/>
              </a:spcBef>
              <a:buClr>
                <a:schemeClr val="accent1"/>
              </a:buClr>
              <a:buSzPct val="100000"/>
              <a:defRPr/>
            </a:pPr>
            <a:endParaRPr lang="en-US" altLang="zh-CN" sz="1800" b="1" dirty="0">
              <a:solidFill>
                <a:schemeClr val="tx1"/>
              </a:solidFill>
            </a:endParaRPr>
          </a:p>
          <a:p>
            <a:pPr marL="363538" indent="-346075" eaLnBrk="0" hangingPunct="0">
              <a:lnSpc>
                <a:spcPct val="110000"/>
              </a:lnSpc>
              <a:spcBef>
                <a:spcPts val="0"/>
              </a:spcBef>
              <a:buClr>
                <a:schemeClr val="accent1"/>
              </a:buClr>
              <a:buSzPct val="100000"/>
              <a:buFont typeface="Wingdings" pitchFamily="2" charset="2"/>
              <a:buChar char="n"/>
              <a:defRPr/>
            </a:pPr>
            <a:r>
              <a:rPr lang="en-US" altLang="zh-CN" sz="1800" b="1" dirty="0">
                <a:solidFill>
                  <a:schemeClr val="tx1"/>
                </a:solidFill>
              </a:rPr>
              <a:t>2</a:t>
            </a:r>
            <a:r>
              <a:rPr lang="zh-CN" altLang="en-US" sz="1800" b="1" dirty="0">
                <a:solidFill>
                  <a:schemeClr val="tx1"/>
                </a:solidFill>
              </a:rPr>
              <a:t>字宽的缺失损失</a:t>
            </a:r>
            <a:endParaRPr lang="en-US" altLang="zh-CN" sz="1800" b="1" dirty="0">
              <a:solidFill>
                <a:schemeClr val="tx1"/>
              </a:solidFill>
            </a:endParaRPr>
          </a:p>
          <a:p>
            <a:pPr marL="17463" eaLnBrk="0" hangingPunct="0">
              <a:lnSpc>
                <a:spcPct val="110000"/>
              </a:lnSpc>
              <a:spcBef>
                <a:spcPts val="0"/>
              </a:spcBef>
              <a:buClr>
                <a:schemeClr val="accent1"/>
              </a:buClr>
              <a:buSzPct val="100000"/>
              <a:buNone/>
              <a:defRPr/>
            </a:pPr>
            <a:r>
              <a:rPr lang="en-US" altLang="zh-CN" sz="1800" b="1" dirty="0">
                <a:solidFill>
                  <a:schemeClr val="tx1"/>
                </a:solidFill>
              </a:rPr>
              <a:t>     1+2*15+2*1=33T</a:t>
            </a:r>
          </a:p>
          <a:p>
            <a:pPr marL="363538" indent="-346075" eaLnBrk="0" hangingPunct="0">
              <a:lnSpc>
                <a:spcPct val="110000"/>
              </a:lnSpc>
              <a:spcBef>
                <a:spcPts val="0"/>
              </a:spcBef>
              <a:buClr>
                <a:schemeClr val="accent1"/>
              </a:buClr>
              <a:buSzPct val="100000"/>
              <a:defRPr/>
            </a:pPr>
            <a:endParaRPr lang="en-US" altLang="zh-CN" sz="1800" b="1" dirty="0">
              <a:solidFill>
                <a:schemeClr val="tx1"/>
              </a:solidFill>
            </a:endParaRPr>
          </a:p>
          <a:p>
            <a:pPr marL="363538" indent="-346075" eaLnBrk="0" hangingPunct="0">
              <a:lnSpc>
                <a:spcPct val="110000"/>
              </a:lnSpc>
              <a:spcBef>
                <a:spcPts val="0"/>
              </a:spcBef>
              <a:buClr>
                <a:schemeClr val="accent1"/>
              </a:buClr>
              <a:buSzPct val="100000"/>
              <a:buFont typeface="Wingdings" pitchFamily="2" charset="2"/>
              <a:buChar char="n"/>
              <a:defRPr/>
            </a:pPr>
            <a:r>
              <a:rPr lang="en-US" altLang="zh-CN" sz="1800" b="1" dirty="0">
                <a:solidFill>
                  <a:schemeClr val="tx1"/>
                </a:solidFill>
              </a:rPr>
              <a:t>4</a:t>
            </a:r>
            <a:r>
              <a:rPr lang="zh-CN" altLang="en-US" sz="1800" b="1" dirty="0">
                <a:solidFill>
                  <a:schemeClr val="tx1"/>
                </a:solidFill>
              </a:rPr>
              <a:t>字宽的缺失损失</a:t>
            </a:r>
            <a:endParaRPr lang="en-US" altLang="zh-CN" sz="1800" b="1" dirty="0">
              <a:solidFill>
                <a:schemeClr val="tx1"/>
              </a:solidFill>
            </a:endParaRPr>
          </a:p>
          <a:p>
            <a:pPr marL="17463" eaLnBrk="0" hangingPunct="0">
              <a:lnSpc>
                <a:spcPct val="110000"/>
              </a:lnSpc>
              <a:spcBef>
                <a:spcPts val="0"/>
              </a:spcBef>
              <a:buClr>
                <a:schemeClr val="accent1"/>
              </a:buClr>
              <a:buSzPct val="100000"/>
              <a:buNone/>
              <a:defRPr/>
            </a:pPr>
            <a:r>
              <a:rPr lang="en-US" altLang="zh-CN" sz="1800" b="1" dirty="0">
                <a:solidFill>
                  <a:schemeClr val="tx1"/>
                </a:solidFill>
              </a:rPr>
              <a:t>     1+1*15+1*1=17T</a:t>
            </a:r>
          </a:p>
          <a:p>
            <a:pPr marL="363538" indent="-346075" eaLnBrk="0" hangingPunct="0">
              <a:lnSpc>
                <a:spcPct val="110000"/>
              </a:lnSpc>
              <a:spcBef>
                <a:spcPts val="0"/>
              </a:spcBef>
              <a:buClr>
                <a:schemeClr val="accent1"/>
              </a:buClr>
              <a:buSzPct val="100000"/>
              <a:defRPr/>
            </a:pPr>
            <a:endParaRPr lang="en-US" altLang="zh-CN" sz="1800" b="1" dirty="0">
              <a:solidFill>
                <a:schemeClr val="tx1"/>
              </a:solidFill>
            </a:endParaRPr>
          </a:p>
          <a:p>
            <a:pPr marL="363538" indent="-346075" eaLnBrk="0" hangingPunct="0">
              <a:lnSpc>
                <a:spcPct val="110000"/>
              </a:lnSpc>
              <a:spcBef>
                <a:spcPts val="0"/>
              </a:spcBef>
              <a:buClr>
                <a:schemeClr val="accent1"/>
              </a:buClr>
              <a:buSzPct val="100000"/>
              <a:buFont typeface="Wingdings" pitchFamily="2" charset="2"/>
              <a:buChar char="n"/>
              <a:defRPr/>
            </a:pPr>
            <a:r>
              <a:rPr lang="en-US" altLang="zh-CN" sz="1800" b="1" dirty="0">
                <a:solidFill>
                  <a:schemeClr val="tx1"/>
                </a:solidFill>
              </a:rPr>
              <a:t>4</a:t>
            </a:r>
            <a:r>
              <a:rPr lang="zh-CN" altLang="en-US" sz="1800" b="1" dirty="0">
                <a:solidFill>
                  <a:schemeClr val="tx1"/>
                </a:solidFill>
              </a:rPr>
              <a:t>字交叉的缺失损失</a:t>
            </a:r>
            <a:endParaRPr lang="en-US" altLang="zh-CN" sz="1800" b="1" dirty="0">
              <a:solidFill>
                <a:schemeClr val="tx1"/>
              </a:solidFill>
            </a:endParaRPr>
          </a:p>
          <a:p>
            <a:pPr marL="17463" eaLnBrk="0" hangingPunct="0">
              <a:lnSpc>
                <a:spcPct val="110000"/>
              </a:lnSpc>
              <a:spcBef>
                <a:spcPts val="0"/>
              </a:spcBef>
              <a:buClr>
                <a:schemeClr val="accent1"/>
              </a:buClr>
              <a:buSzPct val="100000"/>
              <a:buNone/>
              <a:defRPr/>
            </a:pPr>
            <a:r>
              <a:rPr lang="en-US" altLang="zh-CN" sz="1800" b="1" dirty="0">
                <a:solidFill>
                  <a:schemeClr val="tx1"/>
                </a:solidFill>
              </a:rPr>
              <a:t>     1+1*15+4*1=20T</a:t>
            </a:r>
            <a:endParaRPr lang="en-US" altLang="zh-CN" sz="2000" b="1" dirty="0">
              <a:solidFill>
                <a:schemeClr val="tx1"/>
              </a:solidFill>
            </a:endParaRPr>
          </a:p>
        </p:txBody>
      </p:sp>
      <p:graphicFrame>
        <p:nvGraphicFramePr>
          <p:cNvPr id="494594" name="Object 2"/>
          <p:cNvGraphicFramePr>
            <a:graphicFrameLocks noChangeAspect="1"/>
          </p:cNvGraphicFramePr>
          <p:nvPr>
            <p:extLst>
              <p:ext uri="{D42A27DB-BD31-4B8C-83A1-F6EECF244321}">
                <p14:modId xmlns:p14="http://schemas.microsoft.com/office/powerpoint/2010/main" val="2394413506"/>
              </p:ext>
            </p:extLst>
          </p:nvPr>
        </p:nvGraphicFramePr>
        <p:xfrm>
          <a:off x="5447928" y="2132857"/>
          <a:ext cx="6390592" cy="4608512"/>
        </p:xfrm>
        <a:graphic>
          <a:graphicData uri="http://schemas.openxmlformats.org/presentationml/2006/ole">
            <mc:AlternateContent xmlns:mc="http://schemas.openxmlformats.org/markup-compatibility/2006">
              <mc:Choice xmlns:v="urn:schemas-microsoft-com:vml" Requires="v">
                <p:oleObj spid="_x0000_s15441" name="Visio" r:id="rId4" imgW="5521500" imgH="4052528" progId="Visio.Drawing.11">
                  <p:embed/>
                </p:oleObj>
              </mc:Choice>
              <mc:Fallback>
                <p:oleObj name="Visio" r:id="rId4" imgW="5521500" imgH="40525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928" y="2132857"/>
                        <a:ext cx="6390592" cy="46085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7196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Effect transition="in" filter="box(in)">
                                      <p:cBhvr>
                                        <p:cTn id="7" dur="500"/>
                                        <p:tgtEl>
                                          <p:spTgt spid="295939">
                                            <p:txEl>
                                              <p:pRg st="1" end="1"/>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95939">
                                            <p:txEl>
                                              <p:pRg st="2" end="2"/>
                                            </p:txEl>
                                          </p:spTgt>
                                        </p:tgtEl>
                                        <p:attrNameLst>
                                          <p:attrName>style.visibility</p:attrName>
                                        </p:attrNameLst>
                                      </p:cBhvr>
                                      <p:to>
                                        <p:strVal val="visible"/>
                                      </p:to>
                                    </p:set>
                                    <p:animEffect transition="in" filter="box(in)">
                                      <p:cBhvr>
                                        <p:cTn id="10" dur="500"/>
                                        <p:tgtEl>
                                          <p:spTgt spid="295939">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94594"/>
                                        </p:tgtEl>
                                        <p:attrNameLst>
                                          <p:attrName>style.visibility</p:attrName>
                                        </p:attrNameLst>
                                      </p:cBhvr>
                                      <p:to>
                                        <p:strVal val="visible"/>
                                      </p:to>
                                    </p:set>
                                    <p:animEffect transition="in" filter="box(in)">
                                      <p:cBhvr>
                                        <p:cTn id="13" dur="500"/>
                                        <p:tgtEl>
                                          <p:spTgt spid="49459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95939">
                                            <p:txEl>
                                              <p:pRg st="4" end="4"/>
                                            </p:txEl>
                                          </p:spTgt>
                                        </p:tgtEl>
                                        <p:attrNameLst>
                                          <p:attrName>style.visibility</p:attrName>
                                        </p:attrNameLst>
                                      </p:cBhvr>
                                      <p:to>
                                        <p:strVal val="visible"/>
                                      </p:to>
                                    </p:set>
                                    <p:animEffect transition="in" filter="box(in)">
                                      <p:cBhvr>
                                        <p:cTn id="18" dur="500"/>
                                        <p:tgtEl>
                                          <p:spTgt spid="29593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95939">
                                            <p:txEl>
                                              <p:pRg st="5" end="5"/>
                                            </p:txEl>
                                          </p:spTgt>
                                        </p:tgtEl>
                                        <p:attrNameLst>
                                          <p:attrName>style.visibility</p:attrName>
                                        </p:attrNameLst>
                                      </p:cBhvr>
                                      <p:to>
                                        <p:strVal val="visible"/>
                                      </p:to>
                                    </p:set>
                                    <p:animEffect transition="in" filter="box(in)">
                                      <p:cBhvr>
                                        <p:cTn id="23" dur="500"/>
                                        <p:tgtEl>
                                          <p:spTgt spid="29593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95939">
                                            <p:txEl>
                                              <p:pRg st="7" end="7"/>
                                            </p:txEl>
                                          </p:spTgt>
                                        </p:tgtEl>
                                        <p:attrNameLst>
                                          <p:attrName>style.visibility</p:attrName>
                                        </p:attrNameLst>
                                      </p:cBhvr>
                                      <p:to>
                                        <p:strVal val="visible"/>
                                      </p:to>
                                    </p:set>
                                    <p:animEffect transition="in" filter="box(in)">
                                      <p:cBhvr>
                                        <p:cTn id="28" dur="500"/>
                                        <p:tgtEl>
                                          <p:spTgt spid="29593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295939">
                                            <p:txEl>
                                              <p:pRg st="8" end="8"/>
                                            </p:txEl>
                                          </p:spTgt>
                                        </p:tgtEl>
                                        <p:attrNameLst>
                                          <p:attrName>style.visibility</p:attrName>
                                        </p:attrNameLst>
                                      </p:cBhvr>
                                      <p:to>
                                        <p:strVal val="visible"/>
                                      </p:to>
                                    </p:set>
                                    <p:animEffect transition="in" filter="box(in)">
                                      <p:cBhvr>
                                        <p:cTn id="33" dur="500"/>
                                        <p:tgtEl>
                                          <p:spTgt spid="295939">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95939">
                                            <p:txEl>
                                              <p:pRg st="10" end="10"/>
                                            </p:txEl>
                                          </p:spTgt>
                                        </p:tgtEl>
                                        <p:attrNameLst>
                                          <p:attrName>style.visibility</p:attrName>
                                        </p:attrNameLst>
                                      </p:cBhvr>
                                      <p:to>
                                        <p:strVal val="visible"/>
                                      </p:to>
                                    </p:set>
                                    <p:animEffect transition="in" filter="box(in)">
                                      <p:cBhvr>
                                        <p:cTn id="38" dur="500"/>
                                        <p:tgtEl>
                                          <p:spTgt spid="295939">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295939">
                                            <p:txEl>
                                              <p:pRg st="11" end="11"/>
                                            </p:txEl>
                                          </p:spTgt>
                                        </p:tgtEl>
                                        <p:attrNameLst>
                                          <p:attrName>style.visibility</p:attrName>
                                        </p:attrNameLst>
                                      </p:cBhvr>
                                      <p:to>
                                        <p:strVal val="visible"/>
                                      </p:to>
                                    </p:set>
                                    <p:animEffect transition="in" filter="box(in)">
                                      <p:cBhvr>
                                        <p:cTn id="43" dur="500"/>
                                        <p:tgtEl>
                                          <p:spTgt spid="295939">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295939">
                                            <p:txEl>
                                              <p:pRg st="13" end="13"/>
                                            </p:txEl>
                                          </p:spTgt>
                                        </p:tgtEl>
                                        <p:attrNameLst>
                                          <p:attrName>style.visibility</p:attrName>
                                        </p:attrNameLst>
                                      </p:cBhvr>
                                      <p:to>
                                        <p:strVal val="visible"/>
                                      </p:to>
                                    </p:set>
                                    <p:animEffect transition="in" filter="box(in)">
                                      <p:cBhvr>
                                        <p:cTn id="48" dur="500"/>
                                        <p:tgtEl>
                                          <p:spTgt spid="295939">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95939">
                                            <p:txEl>
                                              <p:pRg st="14" end="14"/>
                                            </p:txEl>
                                          </p:spTgt>
                                        </p:tgtEl>
                                        <p:attrNameLst>
                                          <p:attrName>style.visibility</p:attrName>
                                        </p:attrNameLst>
                                      </p:cBhvr>
                                      <p:to>
                                        <p:strVal val="visible"/>
                                      </p:to>
                                    </p:set>
                                    <p:animEffect transition="in" filter="box(in)">
                                      <p:cBhvr>
                                        <p:cTn id="53" dur="500"/>
                                        <p:tgtEl>
                                          <p:spTgt spid="2959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的缺失处理</a:t>
            </a:r>
          </a:p>
        </p:txBody>
      </p:sp>
      <p:sp>
        <p:nvSpPr>
          <p:cNvPr id="295939" name="Rectangle 3"/>
          <p:cNvSpPr>
            <a:spLocks noChangeArrowheads="1"/>
          </p:cNvSpPr>
          <p:nvPr/>
        </p:nvSpPr>
        <p:spPr bwMode="auto">
          <a:xfrm>
            <a:off x="857252" y="928690"/>
            <a:ext cx="10572749" cy="4734053"/>
          </a:xfrm>
          <a:prstGeom prst="rect">
            <a:avLst/>
          </a:prstGeom>
          <a:noFill/>
          <a:ln w="12700">
            <a:noFill/>
            <a:miter lim="800000"/>
            <a:headEnd/>
            <a:tailEnd/>
          </a:ln>
        </p:spPr>
        <p:txBody>
          <a:bodyPr lIns="63500" tIns="25400" rIns="63500" bIns="25400">
            <a:spAutoFit/>
          </a:bodyPr>
          <a:lstStyle/>
          <a:p>
            <a:pPr marL="211138" indent="-193675" eaLnBrk="0" hangingPunct="0">
              <a:lnSpc>
                <a:spcPct val="150000"/>
              </a:lnSpc>
              <a:buClr>
                <a:schemeClr val="accent1"/>
              </a:buClr>
              <a:buSzPct val="100000"/>
              <a:buFont typeface="Wingdings" pitchFamily="2" charset="2"/>
              <a:buChar char="n"/>
            </a:pPr>
            <a:r>
              <a:rPr lang="zh-CN" altLang="en-US" sz="2400" b="1" dirty="0">
                <a:solidFill>
                  <a:schemeClr val="tx1"/>
                </a:solidFill>
              </a:rPr>
              <a:t>缺失处理（以读操作为例，写操作比较复杂）</a:t>
            </a:r>
            <a:endParaRPr lang="en-US" altLang="zh-CN" sz="24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rPr>
              <a:t>缺失数据块中各字按顺序全部装入</a:t>
            </a:r>
            <a:r>
              <a:rPr lang="en-US" altLang="zh-CN" sz="2000" b="1" dirty="0">
                <a:solidFill>
                  <a:schemeClr val="tx1"/>
                </a:solidFill>
              </a:rPr>
              <a:t>Cache</a:t>
            </a:r>
            <a:r>
              <a:rPr lang="zh-CN" altLang="en-US" sz="2000" b="1" dirty="0">
                <a:solidFill>
                  <a:schemeClr val="tx1"/>
                </a:solidFill>
              </a:rPr>
              <a:t>后，再从</a:t>
            </a:r>
            <a:r>
              <a:rPr lang="en-US" altLang="zh-CN" sz="2000" b="1" dirty="0">
                <a:solidFill>
                  <a:schemeClr val="tx1"/>
                </a:solidFill>
              </a:rPr>
              <a:t>Cache</a:t>
            </a:r>
            <a:r>
              <a:rPr lang="zh-CN" altLang="en-US" sz="2000" b="1" dirty="0">
                <a:solidFill>
                  <a:schemeClr val="tx1"/>
                </a:solidFill>
              </a:rPr>
              <a:t>中访问所请求的字（也是引起缺失的字）；</a:t>
            </a:r>
            <a:endParaRPr lang="en-US" altLang="zh-CN" sz="20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rPr>
              <a:t>尽早重启（</a:t>
            </a:r>
            <a:r>
              <a:rPr lang="en-US" altLang="zh-CN" sz="2000" b="1" dirty="0">
                <a:solidFill>
                  <a:schemeClr val="tx1"/>
                </a:solidFill>
              </a:rPr>
              <a:t> early restart</a:t>
            </a:r>
            <a:r>
              <a:rPr lang="zh-CN" altLang="en-US" sz="2000" b="1" dirty="0">
                <a:solidFill>
                  <a:schemeClr val="tx1"/>
                </a:solidFill>
              </a:rPr>
              <a:t>）：缺失数据块中各字按顺序装入</a:t>
            </a:r>
            <a:r>
              <a:rPr lang="en-US" altLang="zh-CN" sz="2000" b="1" dirty="0">
                <a:solidFill>
                  <a:schemeClr val="tx1"/>
                </a:solidFill>
              </a:rPr>
              <a:t>Cache</a:t>
            </a:r>
            <a:r>
              <a:rPr lang="zh-CN" altLang="en-US" sz="2000" b="1" dirty="0">
                <a:solidFill>
                  <a:schemeClr val="tx1"/>
                </a:solidFill>
              </a:rPr>
              <a:t>，一旦所请求的字装入</a:t>
            </a:r>
            <a:r>
              <a:rPr lang="en-US" altLang="zh-CN" sz="2000" b="1" dirty="0">
                <a:solidFill>
                  <a:schemeClr val="tx1"/>
                </a:solidFill>
              </a:rPr>
              <a:t>Cache</a:t>
            </a:r>
            <a:r>
              <a:rPr lang="zh-CN" altLang="en-US" sz="2000" b="1" dirty="0">
                <a:solidFill>
                  <a:schemeClr val="tx1"/>
                </a:solidFill>
              </a:rPr>
              <a:t>，</a:t>
            </a:r>
            <a:r>
              <a:rPr lang="en-US" altLang="zh-CN" sz="2000" b="1" dirty="0">
                <a:solidFill>
                  <a:schemeClr val="tx1"/>
                </a:solidFill>
              </a:rPr>
              <a:t>CPU</a:t>
            </a:r>
            <a:r>
              <a:rPr lang="zh-CN" altLang="en-US" sz="2000" b="1" dirty="0">
                <a:solidFill>
                  <a:schemeClr val="tx1"/>
                </a:solidFill>
              </a:rPr>
              <a:t>立即访问该字，控制机构再继续传送剩余数据到</a:t>
            </a:r>
            <a:r>
              <a:rPr lang="en-US" altLang="zh-CN" sz="2000" b="1" dirty="0">
                <a:solidFill>
                  <a:schemeClr val="tx1"/>
                </a:solidFill>
              </a:rPr>
              <a:t>cache </a:t>
            </a:r>
            <a:r>
              <a:rPr lang="zh-CN" altLang="en-US" sz="2000" b="1" dirty="0">
                <a:solidFill>
                  <a:schemeClr val="tx1"/>
                </a:solidFill>
              </a:rPr>
              <a:t>；</a:t>
            </a:r>
            <a:endParaRPr lang="en-US" altLang="zh-CN" sz="20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rPr>
              <a:t>请求字优先（</a:t>
            </a:r>
            <a:r>
              <a:rPr lang="en-US" altLang="zh-CN" sz="2000" b="1" dirty="0">
                <a:solidFill>
                  <a:schemeClr val="tx1"/>
                </a:solidFill>
              </a:rPr>
              <a:t>requested word first</a:t>
            </a:r>
            <a:r>
              <a:rPr lang="zh-CN" altLang="en-US" sz="2000" b="1" dirty="0">
                <a:solidFill>
                  <a:schemeClr val="tx1"/>
                </a:solidFill>
              </a:rPr>
              <a:t>）：所请求的字先装入</a:t>
            </a:r>
            <a:r>
              <a:rPr lang="en-US" altLang="zh-CN" sz="2000" b="1" dirty="0">
                <a:solidFill>
                  <a:schemeClr val="tx1"/>
                </a:solidFill>
              </a:rPr>
              <a:t>Cache</a:t>
            </a:r>
            <a:r>
              <a:rPr lang="zh-CN" altLang="en-US" sz="2000" b="1" dirty="0">
                <a:solidFill>
                  <a:schemeClr val="tx1"/>
                </a:solidFill>
              </a:rPr>
              <a:t>，</a:t>
            </a:r>
            <a:r>
              <a:rPr lang="en-US" altLang="zh-CN" sz="2000" b="1" dirty="0">
                <a:solidFill>
                  <a:schemeClr val="tx1"/>
                </a:solidFill>
              </a:rPr>
              <a:t>CPU</a:t>
            </a:r>
            <a:r>
              <a:rPr lang="zh-CN" altLang="en-US" sz="2000" b="1" dirty="0">
                <a:solidFill>
                  <a:schemeClr val="tx1"/>
                </a:solidFill>
              </a:rPr>
              <a:t>立即访问该字，控制机构再按照先从所请求字的下一个地址、再到块的起始地址的顺序继续传送剩余数据到</a:t>
            </a:r>
            <a:r>
              <a:rPr lang="en-US" altLang="zh-CN" sz="2000" b="1" dirty="0">
                <a:solidFill>
                  <a:schemeClr val="tx1"/>
                </a:solidFill>
              </a:rPr>
              <a:t>cache </a:t>
            </a:r>
            <a:r>
              <a:rPr lang="zh-CN" altLang="en-US" sz="2000" b="1" dirty="0">
                <a:solidFill>
                  <a:schemeClr val="tx1"/>
                </a:solidFill>
              </a:rPr>
              <a:t>。</a:t>
            </a:r>
            <a:endParaRPr lang="en-US" altLang="zh-CN" sz="2000" b="1" dirty="0">
              <a:solidFill>
                <a:schemeClr val="tx1"/>
              </a:solidFill>
            </a:endParaRPr>
          </a:p>
          <a:p>
            <a:pPr marL="668338" lvl="1" indent="-193675" eaLnBrk="0" hangingPunct="0">
              <a:lnSpc>
                <a:spcPct val="150000"/>
              </a:lnSpc>
              <a:buClr>
                <a:schemeClr val="accent1"/>
              </a:buClr>
              <a:buSzPct val="100000"/>
              <a:buFont typeface="Wingdings" pitchFamily="2" charset="2"/>
              <a:buChar char="Ø"/>
            </a:pPr>
            <a:endParaRPr lang="en-US" altLang="zh-CN" sz="2000" b="1" dirty="0">
              <a:solidFill>
                <a:schemeClr val="tx1"/>
              </a:solidFill>
            </a:endParaRPr>
          </a:p>
        </p:txBody>
      </p:sp>
    </p:spTree>
    <p:extLst>
      <p:ext uri="{BB962C8B-B14F-4D97-AF65-F5344CB8AC3E}">
        <p14:creationId xmlns:p14="http://schemas.microsoft.com/office/powerpoint/2010/main" val="1535616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的缺失处理</a:t>
            </a:r>
          </a:p>
        </p:txBody>
      </p:sp>
      <p:sp>
        <p:nvSpPr>
          <p:cNvPr id="295939" name="Rectangle 3"/>
          <p:cNvSpPr>
            <a:spLocks noChangeArrowheads="1"/>
          </p:cNvSpPr>
          <p:nvPr/>
        </p:nvSpPr>
        <p:spPr bwMode="auto">
          <a:xfrm>
            <a:off x="857253" y="836712"/>
            <a:ext cx="10763249" cy="464294"/>
          </a:xfrm>
          <a:prstGeom prst="rect">
            <a:avLst/>
          </a:prstGeom>
          <a:noFill/>
          <a:ln w="12700">
            <a:noFill/>
            <a:miter lim="800000"/>
            <a:headEnd/>
            <a:tailEnd/>
          </a:ln>
        </p:spPr>
        <p:txBody>
          <a:bodyPr lIns="63500" tIns="25400" rIns="63500" bIns="25400">
            <a:spAutoFit/>
          </a:bodyPr>
          <a:lstStyle/>
          <a:p>
            <a:pPr marL="211138" indent="-193675" eaLnBrk="0" hangingPunct="0">
              <a:lnSpc>
                <a:spcPct val="125000"/>
              </a:lnSpc>
              <a:buClr>
                <a:schemeClr val="accent1"/>
              </a:buClr>
              <a:buSzPct val="100000"/>
              <a:buFont typeface="Wingdings" pitchFamily="2" charset="2"/>
              <a:buChar char="n"/>
            </a:pPr>
            <a:r>
              <a:rPr lang="zh-CN" altLang="en-US" sz="2400" b="1" dirty="0">
                <a:solidFill>
                  <a:schemeClr val="tx1"/>
                </a:solidFill>
              </a:rPr>
              <a:t>几种缺失处理方式</a:t>
            </a:r>
            <a:endParaRPr lang="en-US" altLang="zh-CN" sz="2400" b="1" dirty="0">
              <a:solidFill>
                <a:schemeClr val="tx1"/>
              </a:solidFill>
            </a:endParaRPr>
          </a:p>
        </p:txBody>
      </p:sp>
      <p:graphicFrame>
        <p:nvGraphicFramePr>
          <p:cNvPr id="15362" name="Object 3"/>
          <p:cNvGraphicFramePr>
            <a:graphicFrameLocks noChangeAspect="1"/>
          </p:cNvGraphicFramePr>
          <p:nvPr>
            <p:extLst>
              <p:ext uri="{D42A27DB-BD31-4B8C-83A1-F6EECF244321}">
                <p14:modId xmlns:p14="http://schemas.microsoft.com/office/powerpoint/2010/main" val="3750028782"/>
              </p:ext>
            </p:extLst>
          </p:nvPr>
        </p:nvGraphicFramePr>
        <p:xfrm>
          <a:off x="1524000" y="1500188"/>
          <a:ext cx="8100392" cy="5169172"/>
        </p:xfrm>
        <a:graphic>
          <a:graphicData uri="http://schemas.openxmlformats.org/presentationml/2006/ole">
            <mc:AlternateContent xmlns:mc="http://schemas.openxmlformats.org/markup-compatibility/2006">
              <mc:Choice xmlns:v="urn:schemas-microsoft-com:vml" Requires="v">
                <p:oleObj spid="_x0000_s16465" name="Visio" r:id="rId3" imgW="5807430" imgH="3807754" progId="Visio.Drawing.11">
                  <p:embed/>
                </p:oleObj>
              </mc:Choice>
              <mc:Fallback>
                <p:oleObj name="Visio" r:id="rId3" imgW="5807430" imgH="38077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00188"/>
                        <a:ext cx="8100392" cy="51691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74983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的缺失处理</a:t>
            </a:r>
          </a:p>
        </p:txBody>
      </p:sp>
      <p:sp>
        <p:nvSpPr>
          <p:cNvPr id="295939" name="Rectangle 3"/>
          <p:cNvSpPr>
            <a:spLocks noChangeArrowheads="1"/>
          </p:cNvSpPr>
          <p:nvPr/>
        </p:nvSpPr>
        <p:spPr bwMode="auto">
          <a:xfrm>
            <a:off x="857252" y="928690"/>
            <a:ext cx="10572749" cy="3744615"/>
          </a:xfrm>
          <a:prstGeom prst="rect">
            <a:avLst/>
          </a:prstGeom>
          <a:noFill/>
          <a:ln w="12700">
            <a:noFill/>
            <a:miter lim="800000"/>
            <a:headEnd/>
            <a:tailEnd/>
          </a:ln>
        </p:spPr>
        <p:txBody>
          <a:bodyPr lIns="63500" tIns="25400" rIns="63500" bIns="25400">
            <a:spAutoFit/>
          </a:bodyPr>
          <a:lstStyle/>
          <a:p>
            <a:pPr marL="211138" indent="-193675" eaLnBrk="0" hangingPunct="0">
              <a:lnSpc>
                <a:spcPct val="150000"/>
              </a:lnSpc>
              <a:buClr>
                <a:schemeClr val="accent1"/>
              </a:buClr>
              <a:buSzPct val="100000"/>
              <a:buFont typeface="Wingdings" pitchFamily="2" charset="2"/>
              <a:buChar char="n"/>
            </a:pPr>
            <a:r>
              <a:rPr lang="zh-CN" altLang="en-US" sz="2400" b="1" dirty="0">
                <a:solidFill>
                  <a:schemeClr val="tx1"/>
                </a:solidFill>
              </a:rPr>
              <a:t>写</a:t>
            </a:r>
            <a:r>
              <a:rPr lang="en-US" altLang="zh-CN" sz="2400" b="1" dirty="0">
                <a:solidFill>
                  <a:schemeClr val="tx1"/>
                </a:solidFill>
              </a:rPr>
              <a:t>Cache</a:t>
            </a:r>
            <a:r>
              <a:rPr lang="zh-CN" altLang="en-US" sz="2400" b="1" dirty="0">
                <a:solidFill>
                  <a:schemeClr val="tx1"/>
                </a:solidFill>
              </a:rPr>
              <a:t>有两种操作模式：</a:t>
            </a: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rPr>
              <a:t>“穿通过”</a:t>
            </a:r>
            <a:r>
              <a:rPr lang="en-US" altLang="zh-CN" sz="2000" b="1" dirty="0">
                <a:solidFill>
                  <a:schemeClr val="tx1"/>
                </a:solidFill>
              </a:rPr>
              <a:t>(Write-Through)</a:t>
            </a:r>
            <a:r>
              <a:rPr lang="zh-CN" altLang="en-US" sz="2000" b="1" dirty="0">
                <a:solidFill>
                  <a:schemeClr val="tx1"/>
                </a:solidFill>
              </a:rPr>
              <a:t>模式：在这种模式中高速缓存对于写操作就好像不存在一样，每次写时都直接写到内存中，所以实际上只是对读操作使用高速缓存，因而效率相对较低。</a:t>
            </a: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rPr>
              <a:t>“写回”</a:t>
            </a:r>
            <a:r>
              <a:rPr lang="en-US" altLang="zh-CN" sz="2000" b="1" dirty="0">
                <a:solidFill>
                  <a:schemeClr val="tx1"/>
                </a:solidFill>
              </a:rPr>
              <a:t>(Write-Back)</a:t>
            </a:r>
            <a:r>
              <a:rPr lang="zh-CN" altLang="en-US" sz="2000" b="1" dirty="0">
                <a:solidFill>
                  <a:schemeClr val="tx1"/>
                </a:solidFill>
              </a:rPr>
              <a:t>模式：写的时候先写入高速缓存，只是在该</a:t>
            </a:r>
            <a:r>
              <a:rPr lang="en-US" altLang="zh-CN" sz="2000" b="1" dirty="0">
                <a:solidFill>
                  <a:schemeClr val="tx1"/>
                </a:solidFill>
              </a:rPr>
              <a:t>block</a:t>
            </a:r>
            <a:r>
              <a:rPr lang="zh-CN" altLang="en-US" sz="2000" b="1" dirty="0">
                <a:solidFill>
                  <a:schemeClr val="tx1"/>
                </a:solidFill>
              </a:rPr>
              <a:t>要被新进入的数据替换时，才更新内存，或者由软件主动地“冲刷”（</a:t>
            </a:r>
            <a:r>
              <a:rPr lang="en-US" altLang="zh-CN" sz="2000" b="1" dirty="0">
                <a:solidFill>
                  <a:schemeClr val="tx1"/>
                </a:solidFill>
              </a:rPr>
              <a:t>Flush</a:t>
            </a:r>
            <a:r>
              <a:rPr lang="zh-CN" altLang="en-US" sz="2000" b="1" dirty="0">
                <a:solidFill>
                  <a:schemeClr val="tx1"/>
                </a:solidFill>
              </a:rPr>
              <a:t>）</a:t>
            </a:r>
            <a:r>
              <a:rPr lang="en-US" altLang="zh-CN" sz="2000" b="1" dirty="0">
                <a:solidFill>
                  <a:schemeClr val="tx1"/>
                </a:solidFill>
              </a:rPr>
              <a:t>Cache</a:t>
            </a:r>
            <a:r>
              <a:rPr lang="zh-CN" altLang="en-US" sz="2000" b="1" dirty="0">
                <a:solidFill>
                  <a:schemeClr val="tx1"/>
                </a:solidFill>
              </a:rPr>
              <a:t>中的该</a:t>
            </a:r>
            <a:r>
              <a:rPr lang="en-US" altLang="zh-CN" sz="2000" b="1" dirty="0">
                <a:solidFill>
                  <a:schemeClr val="tx1"/>
                </a:solidFill>
              </a:rPr>
              <a:t>block</a:t>
            </a:r>
            <a:r>
              <a:rPr lang="zh-CN" altLang="en-US" sz="2000" b="1" dirty="0">
                <a:solidFill>
                  <a:schemeClr val="tx1"/>
                </a:solidFill>
              </a:rPr>
              <a:t>。</a:t>
            </a:r>
            <a:endParaRPr lang="en-US" altLang="zh-CN" sz="2000" b="1" dirty="0">
              <a:solidFill>
                <a:schemeClr val="tx1"/>
              </a:solidFill>
            </a:endParaRPr>
          </a:p>
          <a:p>
            <a:pPr marL="1274763" lvl="2" indent="-342900" eaLnBrk="0" hangingPunct="0">
              <a:lnSpc>
                <a:spcPct val="150000"/>
              </a:lnSpc>
              <a:buClr>
                <a:schemeClr val="accent1"/>
              </a:buClr>
              <a:buSzPct val="100000"/>
              <a:buFont typeface="Wingdings" panose="05000000000000000000" pitchFamily="2" charset="2"/>
              <a:buChar char="l"/>
            </a:pPr>
            <a:r>
              <a:rPr lang="zh-CN" altLang="en-US" sz="2000" b="1" dirty="0">
                <a:solidFill>
                  <a:schemeClr val="tx1"/>
                </a:solidFill>
              </a:rPr>
              <a:t>脏位</a:t>
            </a:r>
            <a:endParaRPr lang="en-US" altLang="zh-CN" sz="2000" b="1" dirty="0">
              <a:solidFill>
                <a:schemeClr val="tx1"/>
              </a:solidFill>
            </a:endParaRPr>
          </a:p>
        </p:txBody>
      </p:sp>
    </p:spTree>
    <p:extLst>
      <p:ext uri="{BB962C8B-B14F-4D97-AF65-F5344CB8AC3E}">
        <p14:creationId xmlns:p14="http://schemas.microsoft.com/office/powerpoint/2010/main" val="3297604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块的替换</a:t>
            </a:r>
          </a:p>
        </p:txBody>
      </p:sp>
      <p:sp>
        <p:nvSpPr>
          <p:cNvPr id="295939" name="Rectangle 3"/>
          <p:cNvSpPr>
            <a:spLocks noChangeArrowheads="1"/>
          </p:cNvSpPr>
          <p:nvPr/>
        </p:nvSpPr>
        <p:spPr bwMode="auto">
          <a:xfrm>
            <a:off x="407368" y="633251"/>
            <a:ext cx="10763249" cy="4378250"/>
          </a:xfrm>
          <a:prstGeom prst="rect">
            <a:avLst/>
          </a:prstGeom>
          <a:noFill/>
          <a:ln w="12700">
            <a:noFill/>
            <a:miter lim="800000"/>
            <a:headEnd/>
            <a:tailEnd/>
          </a:ln>
        </p:spPr>
        <p:txBody>
          <a:bodyPr lIns="63500" tIns="25400" rIns="63500" bIns="25400">
            <a:spAutoFit/>
          </a:bodyPr>
          <a:lstStyle/>
          <a:p>
            <a:pPr marL="284163" indent="-284163" eaLnBrk="0" hangingPunct="0">
              <a:lnSpc>
                <a:spcPct val="150000"/>
              </a:lnSpc>
              <a:buClr>
                <a:srgbClr val="FF0000"/>
              </a:buClr>
              <a:buSzPct val="100000"/>
              <a:buFont typeface="Wingdings" pitchFamily="2" charset="2"/>
              <a:buChar char="n"/>
            </a:pPr>
            <a:r>
              <a:rPr lang="zh-CN" altLang="en-US" sz="2800" b="1" dirty="0">
                <a:solidFill>
                  <a:schemeClr val="tx1"/>
                </a:solidFill>
                <a:latin typeface="黑体" panose="02010609060101010101" pitchFamily="49" charset="-122"/>
                <a:ea typeface="黑体" panose="02010609060101010101" pitchFamily="49" charset="-122"/>
              </a:rPr>
              <a:t>替换块的选择</a:t>
            </a:r>
          </a:p>
          <a:p>
            <a:pPr marL="668338" lvl="1" indent="-193675" eaLnBrk="0" hangingPunct="0">
              <a:lnSpc>
                <a:spcPct val="150000"/>
              </a:lnSpc>
              <a:buClr>
                <a:schemeClr val="accent1"/>
              </a:buClr>
              <a:buSzPct val="100000"/>
              <a:buFont typeface="Wingdings" pitchFamily="2" charset="2"/>
              <a:buChar char="Ø"/>
            </a:pPr>
            <a:r>
              <a:rPr lang="zh-CN" altLang="en-US" sz="2400" b="1" dirty="0">
                <a:solidFill>
                  <a:schemeClr val="tx1"/>
                </a:solidFill>
                <a:latin typeface="黑体" panose="02010609060101010101" pitchFamily="49" charset="-122"/>
                <a:ea typeface="黑体" panose="02010609060101010101" pitchFamily="49" charset="-122"/>
              </a:rPr>
              <a:t>直接映射</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：访问缺失时，被请求数据所在的块只能进入</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的一个位置，占用该位置的数据块必须被替换掉；</a:t>
            </a:r>
            <a:endParaRPr lang="en-US" altLang="zh-CN" sz="2400" b="1" dirty="0">
              <a:solidFill>
                <a:schemeClr val="tx1"/>
              </a:solidFill>
              <a:latin typeface="黑体" panose="02010609060101010101" pitchFamily="49" charset="-122"/>
              <a:ea typeface="黑体" panose="02010609060101010101" pitchFamily="49" charset="-122"/>
            </a:endParaRPr>
          </a:p>
          <a:p>
            <a:pPr marL="668338" lvl="1" indent="-193675" eaLnBrk="0" hangingPunct="0">
              <a:lnSpc>
                <a:spcPct val="150000"/>
              </a:lnSpc>
              <a:buClr>
                <a:schemeClr val="accent1"/>
              </a:buClr>
              <a:buSzPct val="100000"/>
              <a:buFont typeface="Wingdings" pitchFamily="2" charset="2"/>
              <a:buChar char="Ø"/>
            </a:pPr>
            <a:r>
              <a:rPr lang="zh-CN" altLang="en-US" sz="2400" b="1" dirty="0">
                <a:solidFill>
                  <a:schemeClr val="tx1"/>
                </a:solidFill>
                <a:latin typeface="黑体" panose="02010609060101010101" pitchFamily="49" charset="-122"/>
                <a:ea typeface="黑体" panose="02010609060101010101" pitchFamily="49" charset="-122"/>
              </a:rPr>
              <a:t>组相联</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：访问缺失时，被请求数据所在块可以进入</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某一组的任何位置，因此应在</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对应组内选择一个数据块进行替换；</a:t>
            </a:r>
            <a:endParaRPr lang="en-US" altLang="zh-CN" sz="2400" b="1" dirty="0">
              <a:solidFill>
                <a:schemeClr val="tx1"/>
              </a:solidFill>
              <a:latin typeface="黑体" panose="02010609060101010101" pitchFamily="49" charset="-122"/>
              <a:ea typeface="黑体" panose="02010609060101010101" pitchFamily="49" charset="-122"/>
            </a:endParaRPr>
          </a:p>
          <a:p>
            <a:pPr marL="668338" lvl="1" indent="-193675" eaLnBrk="0" hangingPunct="0">
              <a:lnSpc>
                <a:spcPct val="150000"/>
              </a:lnSpc>
              <a:buClr>
                <a:schemeClr val="accent1"/>
              </a:buClr>
              <a:buSzPct val="100000"/>
              <a:buFont typeface="Wingdings" pitchFamily="2" charset="2"/>
              <a:buChar char="Ø"/>
            </a:pPr>
            <a:r>
              <a:rPr lang="zh-CN" altLang="en-US" sz="2400" b="1" dirty="0">
                <a:solidFill>
                  <a:schemeClr val="tx1"/>
                </a:solidFill>
                <a:latin typeface="黑体" panose="02010609060101010101" pitchFamily="49" charset="-122"/>
                <a:ea typeface="黑体" panose="02010609060101010101" pitchFamily="49" charset="-122"/>
              </a:rPr>
              <a:t>全相联</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：访问缺失时，被请求数据所在块可以进入</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的任何位置，因此应在</a:t>
            </a:r>
            <a:r>
              <a:rPr lang="en-US" altLang="zh-CN" sz="2400" b="1" dirty="0">
                <a:solidFill>
                  <a:schemeClr val="tx1"/>
                </a:solidFill>
                <a:latin typeface="黑体" panose="02010609060101010101" pitchFamily="49" charset="-122"/>
                <a:ea typeface="黑体" panose="02010609060101010101" pitchFamily="49" charset="-122"/>
              </a:rPr>
              <a:t>Cache</a:t>
            </a:r>
            <a:r>
              <a:rPr lang="zh-CN" altLang="en-US" sz="2400" b="1" dirty="0">
                <a:solidFill>
                  <a:schemeClr val="tx1"/>
                </a:solidFill>
                <a:latin typeface="黑体" panose="02010609060101010101" pitchFamily="49" charset="-122"/>
                <a:ea typeface="黑体" panose="02010609060101010101" pitchFamily="49" charset="-122"/>
              </a:rPr>
              <a:t>中选择一个数据块进行替换。</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2" name="TextBox 1"/>
          <p:cNvSpPr txBox="1"/>
          <p:nvPr/>
        </p:nvSpPr>
        <p:spPr>
          <a:xfrm>
            <a:off x="1991544" y="6237312"/>
            <a:ext cx="7968885" cy="458587"/>
          </a:xfrm>
          <a:prstGeom prst="rect">
            <a:avLst/>
          </a:prstGeom>
          <a:noFill/>
        </p:spPr>
        <p:txBody>
          <a:bodyPr wrap="square" rtlCol="0">
            <a:spAutoFit/>
          </a:bodyPr>
          <a:lstStyle/>
          <a:p>
            <a:pPr algn="ctr">
              <a:buNone/>
            </a:pPr>
            <a:r>
              <a:rPr lang="zh-CN" altLang="en-US" sz="2800" b="1" dirty="0">
                <a:solidFill>
                  <a:schemeClr val="accent1"/>
                </a:solidFill>
              </a:rPr>
              <a:t>比较三者的优缺点</a:t>
            </a:r>
          </a:p>
        </p:txBody>
      </p:sp>
    </p:spTree>
    <p:extLst>
      <p:ext uri="{BB962C8B-B14F-4D97-AF65-F5344CB8AC3E}">
        <p14:creationId xmlns:p14="http://schemas.microsoft.com/office/powerpoint/2010/main" val="2820640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的替换策略</a:t>
            </a:r>
          </a:p>
        </p:txBody>
      </p:sp>
      <p:sp>
        <p:nvSpPr>
          <p:cNvPr id="295939" name="Rectangle 3"/>
          <p:cNvSpPr>
            <a:spLocks noChangeArrowheads="1"/>
          </p:cNvSpPr>
          <p:nvPr/>
        </p:nvSpPr>
        <p:spPr bwMode="auto">
          <a:xfrm>
            <a:off x="762000" y="928688"/>
            <a:ext cx="10972800" cy="5006499"/>
          </a:xfrm>
          <a:prstGeom prst="rect">
            <a:avLst/>
          </a:prstGeom>
          <a:noFill/>
          <a:ln w="12700">
            <a:noFill/>
            <a:miter lim="800000"/>
            <a:headEnd/>
            <a:tailEnd/>
          </a:ln>
        </p:spPr>
        <p:txBody>
          <a:bodyPr lIns="63500" tIns="25400" rIns="63500" bIns="25400">
            <a:spAutoFit/>
          </a:bodyPr>
          <a:lstStyle/>
          <a:p>
            <a:pPr marL="284163" indent="-284163" eaLnBrk="0" hangingPunct="0">
              <a:lnSpc>
                <a:spcPct val="150000"/>
              </a:lnSpc>
              <a:buClr>
                <a:srgbClr val="FF0000"/>
              </a:buClr>
              <a:buSzPct val="100000"/>
              <a:buFont typeface="Wingdings" pitchFamily="2" charset="2"/>
              <a:buChar char="n"/>
            </a:pPr>
            <a:r>
              <a:rPr lang="zh-CN" altLang="en-US" sz="2400" b="1" dirty="0">
                <a:solidFill>
                  <a:schemeClr val="tx1"/>
                </a:solidFill>
                <a:latin typeface="黑体" panose="02010609060101010101" pitchFamily="49" charset="-122"/>
                <a:ea typeface="黑体" panose="02010609060101010101" pitchFamily="49" charset="-122"/>
                <a:cs typeface="Times New Roman" pitchFamily="18" charset="0"/>
              </a:rPr>
              <a:t>替换策略</a:t>
            </a: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最低使用频率法 （</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LFU</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Least-Frequently Used</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）：记录每一个数据块的使用频率，使用次数最少的被替换。</a:t>
            </a:r>
            <a:endPar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endParaRP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最近最少使用法（</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LRU</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Least-Recently Used）</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：记录每一个数据块的相对使用情况，最近没有被使用的块被替换。</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与</a:t>
            </a:r>
            <a:r>
              <a:rPr lang="en-US" altLang="zh-CN" sz="2000" b="1" dirty="0">
                <a:solidFill>
                  <a:srgbClr val="FF0000"/>
                </a:solidFill>
                <a:latin typeface="黑体" panose="02010609060101010101" pitchFamily="49" charset="-122"/>
                <a:ea typeface="黑体" panose="02010609060101010101" pitchFamily="49" charset="-122"/>
                <a:cs typeface="Times New Roman" pitchFamily="18" charset="0"/>
              </a:rPr>
              <a:t>LFU</a:t>
            </a:r>
            <a:r>
              <a:rPr lang="zh-CN" altLang="en-US" sz="2000" b="1" dirty="0">
                <a:solidFill>
                  <a:srgbClr val="FF0000"/>
                </a:solidFill>
                <a:latin typeface="黑体" panose="02010609060101010101" pitchFamily="49" charset="-122"/>
                <a:ea typeface="黑体" panose="02010609060101010101" pitchFamily="49" charset="-122"/>
                <a:cs typeface="Times New Roman" pitchFamily="18" charset="0"/>
              </a:rPr>
              <a:t>相比，把最近没有被使用的权重加重。</a:t>
            </a: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先进先出法（</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FIFO</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First-In-First-Out）</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：最先装入数据的块被替换；</a:t>
            </a: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最佳置换算法（</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OPT</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a:t>
            </a:r>
            <a:r>
              <a:rPr lang="en-US" altLang="zh-CN" sz="2000" b="1" dirty="0" err="1">
                <a:solidFill>
                  <a:schemeClr val="tx1"/>
                </a:solidFill>
                <a:latin typeface="黑体" panose="02010609060101010101" pitchFamily="49" charset="-122"/>
                <a:ea typeface="黑体" panose="02010609060101010101" pitchFamily="49" charset="-122"/>
                <a:cs typeface="Times New Roman" pitchFamily="18" charset="0"/>
              </a:rPr>
              <a:t>OPTimal</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 selection</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）：从</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cache</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中移出永远不再需要的数据块；如无这样的数据块存在，则选择最长时间不需要访问的数据块。</a:t>
            </a:r>
            <a:endPar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endParaRPr>
          </a:p>
          <a:p>
            <a:pPr marL="668338" lvl="1" indent="-193675" eaLnBrk="0" hangingPunct="0">
              <a:lnSpc>
                <a:spcPct val="150000"/>
              </a:lnSpc>
              <a:buClr>
                <a:schemeClr val="accent1"/>
              </a:buClr>
              <a:buSzPct val="100000"/>
              <a:buFont typeface="Wingdings" pitchFamily="2" charset="2"/>
              <a:buChar char="Ø"/>
            </a:pP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随机法（</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RAND</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a:t>
            </a:r>
            <a:r>
              <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rPr>
              <a:t>Random</a:t>
            </a:r>
            <a:r>
              <a:rPr lang="zh-CN" altLang="en-US" sz="2000" b="1" dirty="0">
                <a:solidFill>
                  <a:schemeClr val="tx1"/>
                </a:solidFill>
                <a:latin typeface="黑体" panose="02010609060101010101" pitchFamily="49" charset="-122"/>
                <a:ea typeface="黑体" panose="02010609060101010101" pitchFamily="49" charset="-122"/>
                <a:cs typeface="Times New Roman" pitchFamily="18" charset="0"/>
              </a:rPr>
              <a:t>）：随机选择一个数据块进行替换。</a:t>
            </a:r>
            <a:endParaRPr lang="en-US" altLang="zh-CN" sz="2000" b="1" dirty="0">
              <a:solidFill>
                <a:schemeClr val="tx1"/>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1330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 calcmode="lin" valueType="num">
                                      <p:cBhvr additive="base">
                                        <p:cTn id="7" dur="500" fill="hold"/>
                                        <p:tgtEl>
                                          <p:spTgt spid="29593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5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5939">
                                            <p:txEl>
                                              <p:pRg st="2" end="2"/>
                                            </p:txEl>
                                          </p:spTgt>
                                        </p:tgtEl>
                                        <p:attrNameLst>
                                          <p:attrName>style.visibility</p:attrName>
                                        </p:attrNameLst>
                                      </p:cBhvr>
                                      <p:to>
                                        <p:strVal val="visible"/>
                                      </p:to>
                                    </p:set>
                                    <p:anim calcmode="lin" valueType="num">
                                      <p:cBhvr additive="base">
                                        <p:cTn id="13" dur="500" fill="hold"/>
                                        <p:tgtEl>
                                          <p:spTgt spid="29593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5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5939">
                                            <p:txEl>
                                              <p:pRg st="3" end="3"/>
                                            </p:txEl>
                                          </p:spTgt>
                                        </p:tgtEl>
                                        <p:attrNameLst>
                                          <p:attrName>style.visibility</p:attrName>
                                        </p:attrNameLst>
                                      </p:cBhvr>
                                      <p:to>
                                        <p:strVal val="visible"/>
                                      </p:to>
                                    </p:set>
                                    <p:anim calcmode="lin" valueType="num">
                                      <p:cBhvr additive="base">
                                        <p:cTn id="19" dur="500" fill="hold"/>
                                        <p:tgtEl>
                                          <p:spTgt spid="29593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5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5939">
                                            <p:txEl>
                                              <p:pRg st="4" end="4"/>
                                            </p:txEl>
                                          </p:spTgt>
                                        </p:tgtEl>
                                        <p:attrNameLst>
                                          <p:attrName>style.visibility</p:attrName>
                                        </p:attrNameLst>
                                      </p:cBhvr>
                                      <p:to>
                                        <p:strVal val="visible"/>
                                      </p:to>
                                    </p:set>
                                    <p:anim calcmode="lin" valueType="num">
                                      <p:cBhvr additive="base">
                                        <p:cTn id="25" dur="500" fill="hold"/>
                                        <p:tgtEl>
                                          <p:spTgt spid="29593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5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5939">
                                            <p:txEl>
                                              <p:pRg st="5" end="5"/>
                                            </p:txEl>
                                          </p:spTgt>
                                        </p:tgtEl>
                                        <p:attrNameLst>
                                          <p:attrName>style.visibility</p:attrName>
                                        </p:attrNameLst>
                                      </p:cBhvr>
                                      <p:to>
                                        <p:strVal val="visible"/>
                                      </p:to>
                                    </p:set>
                                    <p:anim calcmode="lin" valueType="num">
                                      <p:cBhvr additive="base">
                                        <p:cTn id="31" dur="500" fill="hold"/>
                                        <p:tgtEl>
                                          <p:spTgt spid="29593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59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uiExpand="1" build="p" bldLvl="2"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的替换策略</a:t>
            </a:r>
          </a:p>
        </p:txBody>
      </p:sp>
      <p:sp>
        <p:nvSpPr>
          <p:cNvPr id="295939" name="Rectangle 3"/>
          <p:cNvSpPr>
            <a:spLocks noChangeArrowheads="1"/>
          </p:cNvSpPr>
          <p:nvPr/>
        </p:nvSpPr>
        <p:spPr bwMode="auto">
          <a:xfrm>
            <a:off x="762002" y="764704"/>
            <a:ext cx="10572751" cy="5985228"/>
          </a:xfrm>
          <a:prstGeom prst="rect">
            <a:avLst/>
          </a:prstGeom>
          <a:noFill/>
          <a:ln w="12700">
            <a:noFill/>
            <a:miter lim="800000"/>
            <a:headEnd/>
            <a:tailEnd/>
          </a:ln>
        </p:spPr>
        <p:txBody>
          <a:bodyPr lIns="63500" tIns="25400" rIns="63500" bIns="25400">
            <a:spAutoFit/>
          </a:bodyPr>
          <a:lstStyle/>
          <a:p>
            <a:pPr marL="211138" indent="-193675" eaLnBrk="0" hangingPunct="0">
              <a:lnSpc>
                <a:spcPct val="120000"/>
              </a:lnSpc>
              <a:buClr>
                <a:schemeClr val="accent1"/>
              </a:buClr>
              <a:buSzPct val="100000"/>
              <a:buFont typeface="Wingdings" pitchFamily="2" charset="2"/>
              <a:buChar char="n"/>
            </a:pPr>
            <a:r>
              <a:rPr lang="zh-CN" altLang="en-US" sz="2400" b="1" dirty="0">
                <a:solidFill>
                  <a:schemeClr val="tx1"/>
                </a:solidFill>
                <a:latin typeface="Times New Roman" pitchFamily="18" charset="0"/>
                <a:cs typeface="Times New Roman" pitchFamily="18" charset="0"/>
              </a:rPr>
              <a:t>替换算法的实现</a:t>
            </a:r>
            <a:endParaRPr lang="en-US" altLang="zh-CN" sz="2400" b="1" dirty="0">
              <a:solidFill>
                <a:schemeClr val="tx1"/>
              </a:solidFill>
              <a:latin typeface="Times New Roman" pitchFamily="18" charset="0"/>
              <a:cs typeface="Times New Roman" pitchFamily="18" charset="0"/>
            </a:endParaRPr>
          </a:p>
          <a:p>
            <a:pPr marL="668338" lvl="1" indent="-193675" eaLnBrk="0" hangingPunct="0">
              <a:lnSpc>
                <a:spcPct val="120000"/>
              </a:lnSpc>
              <a:buClr>
                <a:schemeClr val="accent1"/>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一般由硬件电路实现，因此应以简单、便于硬件实现为宜。</a:t>
            </a:r>
            <a:endParaRPr lang="en-US" altLang="zh-CN" sz="2000" b="1" dirty="0">
              <a:solidFill>
                <a:schemeClr val="tx1"/>
              </a:solidFill>
              <a:latin typeface="Times New Roman" pitchFamily="18" charset="0"/>
              <a:cs typeface="Times New Roman" pitchFamily="18" charset="0"/>
            </a:endParaRPr>
          </a:p>
          <a:p>
            <a:pPr marL="211138" indent="-193675" eaLnBrk="0" hangingPunct="0">
              <a:lnSpc>
                <a:spcPct val="120000"/>
              </a:lnSpc>
              <a:buClr>
                <a:schemeClr val="accent1"/>
              </a:buClr>
              <a:buSzPct val="100000"/>
              <a:buFont typeface="Wingdings" pitchFamily="2" charset="2"/>
              <a:buChar char="n"/>
            </a:pPr>
            <a:r>
              <a:rPr lang="en-US" altLang="zh-CN" sz="2400" b="1" dirty="0">
                <a:solidFill>
                  <a:schemeClr val="tx1"/>
                </a:solidFill>
                <a:latin typeface="Times New Roman" pitchFamily="18" charset="0"/>
                <a:cs typeface="Times New Roman" pitchFamily="18" charset="0"/>
              </a:rPr>
              <a:t>FIFO</a:t>
            </a:r>
            <a:r>
              <a:rPr lang="zh-CN" altLang="en-US" sz="2400" b="1" dirty="0">
                <a:solidFill>
                  <a:schemeClr val="tx1"/>
                </a:solidFill>
                <a:latin typeface="Times New Roman" pitchFamily="18" charset="0"/>
                <a:cs typeface="Times New Roman" pitchFamily="18" charset="0"/>
              </a:rPr>
              <a:t>的实现（计数器法）</a:t>
            </a:r>
            <a:endParaRPr lang="en-US" altLang="zh-CN" sz="2400" b="1" dirty="0">
              <a:solidFill>
                <a:schemeClr val="tx1"/>
              </a:solidFill>
              <a:latin typeface="Times New Roman" pitchFamily="18" charset="0"/>
              <a:cs typeface="Times New Roman" pitchFamily="18" charset="0"/>
            </a:endParaRPr>
          </a:p>
          <a:p>
            <a:pPr marL="668338" lvl="1" indent="-193675" eaLnBrk="0" hangingPunct="0">
              <a:lnSpc>
                <a:spcPct val="120000"/>
              </a:lnSpc>
              <a:buClr>
                <a:schemeClr val="accent1"/>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例如</a:t>
            </a:r>
            <a:r>
              <a:rPr lang="en-US" altLang="zh-CN" sz="2000" b="1" dirty="0">
                <a:solidFill>
                  <a:schemeClr val="tx1"/>
                </a:solidFill>
                <a:latin typeface="Times New Roman" pitchFamily="18" charset="0"/>
                <a:cs typeface="Times New Roman" pitchFamily="18" charset="0"/>
              </a:rPr>
              <a:t>Solar</a:t>
            </a:r>
            <a:r>
              <a:rPr lang="zh-CN" altLang="en-US" sz="2000" b="1" dirty="0">
                <a:solidFill>
                  <a:schemeClr val="tx1"/>
                </a:solidFill>
                <a:latin typeface="Times New Roman" pitchFamily="18" charset="0"/>
                <a:cs typeface="Times New Roman" pitchFamily="18" charset="0"/>
              </a:rPr>
              <a:t>－</a:t>
            </a:r>
            <a:r>
              <a:rPr lang="en-US" altLang="zh-CN" sz="2000" b="1" dirty="0">
                <a:solidFill>
                  <a:schemeClr val="tx1"/>
                </a:solidFill>
                <a:latin typeface="Times New Roman" pitchFamily="18" charset="0"/>
                <a:cs typeface="Times New Roman" pitchFamily="18" charset="0"/>
              </a:rPr>
              <a:t>16/65</a:t>
            </a:r>
            <a:r>
              <a:rPr lang="zh-CN" altLang="en-US" sz="2000" b="1" dirty="0">
                <a:solidFill>
                  <a:schemeClr val="tx1"/>
                </a:solidFill>
                <a:latin typeface="Times New Roman" pitchFamily="18" charset="0"/>
                <a:cs typeface="Times New Roman" pitchFamily="18" charset="0"/>
              </a:rPr>
              <a:t>机</a:t>
            </a:r>
            <a:r>
              <a:rPr lang="en-US" altLang="zh-CN" sz="2000" b="1" dirty="0">
                <a:solidFill>
                  <a:schemeClr val="tx1"/>
                </a:solidFill>
                <a:latin typeface="Times New Roman" pitchFamily="18" charset="0"/>
                <a:cs typeface="Times New Roman" pitchFamily="18" charset="0"/>
              </a:rPr>
              <a:t>Cache</a:t>
            </a:r>
            <a:r>
              <a:rPr lang="zh-CN" altLang="en-US" sz="2000" b="1" dirty="0">
                <a:solidFill>
                  <a:schemeClr val="tx1"/>
                </a:solidFill>
                <a:latin typeface="Times New Roman" pitchFamily="18" charset="0"/>
                <a:cs typeface="Times New Roman" pitchFamily="18" charset="0"/>
              </a:rPr>
              <a:t>采用组相联方式，每组</a:t>
            </a:r>
            <a:r>
              <a:rPr lang="en-US" altLang="zh-CN" sz="2000" b="1" dirty="0">
                <a:solidFill>
                  <a:schemeClr val="tx1"/>
                </a:solidFill>
                <a:latin typeface="Times New Roman" pitchFamily="18" charset="0"/>
                <a:cs typeface="Times New Roman" pitchFamily="18" charset="0"/>
              </a:rPr>
              <a:t>4</a:t>
            </a:r>
            <a:r>
              <a:rPr lang="zh-CN" altLang="en-US" sz="2000" b="1" dirty="0">
                <a:solidFill>
                  <a:schemeClr val="tx1"/>
                </a:solidFill>
                <a:latin typeface="Times New Roman" pitchFamily="18" charset="0"/>
                <a:cs typeface="Times New Roman" pitchFamily="18" charset="0"/>
              </a:rPr>
              <a:t>块，每块都设定一个两位的计数器，当某块被装入或被替换时该块的计数器清为</a:t>
            </a:r>
            <a:r>
              <a:rPr lang="en-US" altLang="zh-CN" sz="2000" b="1" dirty="0">
                <a:solidFill>
                  <a:schemeClr val="tx1"/>
                </a:solidFill>
                <a:latin typeface="Times New Roman" pitchFamily="18" charset="0"/>
                <a:cs typeface="Times New Roman" pitchFamily="18" charset="0"/>
              </a:rPr>
              <a:t>0</a:t>
            </a:r>
            <a:r>
              <a:rPr lang="zh-CN" altLang="en-US" sz="2000" b="1" dirty="0">
                <a:solidFill>
                  <a:schemeClr val="tx1"/>
                </a:solidFill>
                <a:latin typeface="Times New Roman" pitchFamily="18" charset="0"/>
                <a:cs typeface="Times New Roman" pitchFamily="18" charset="0"/>
              </a:rPr>
              <a:t>，而同组的其它各块的计数器均加</a:t>
            </a:r>
            <a:r>
              <a:rPr lang="en-US" altLang="zh-CN" sz="2000" b="1" dirty="0">
                <a:solidFill>
                  <a:schemeClr val="tx1"/>
                </a:solidFill>
                <a:latin typeface="Times New Roman" pitchFamily="18" charset="0"/>
                <a:cs typeface="Times New Roman" pitchFamily="18" charset="0"/>
              </a:rPr>
              <a:t>1</a:t>
            </a:r>
            <a:r>
              <a:rPr lang="zh-CN" altLang="en-US" sz="2000" b="1" dirty="0">
                <a:solidFill>
                  <a:schemeClr val="tx1"/>
                </a:solidFill>
                <a:latin typeface="Times New Roman" pitchFamily="18" charset="0"/>
                <a:cs typeface="Times New Roman" pitchFamily="18" charset="0"/>
              </a:rPr>
              <a:t>，当需要替换时就选择计数值最大的块被替换掉。 </a:t>
            </a:r>
            <a:endParaRPr lang="en-US" altLang="zh-CN" sz="2000" b="1" dirty="0">
              <a:solidFill>
                <a:schemeClr val="tx1"/>
              </a:solidFill>
              <a:latin typeface="Times New Roman" pitchFamily="18" charset="0"/>
              <a:cs typeface="Times New Roman" pitchFamily="18" charset="0"/>
            </a:endParaRPr>
          </a:p>
          <a:p>
            <a:pPr marL="211138" indent="-193675" eaLnBrk="0" hangingPunct="0">
              <a:lnSpc>
                <a:spcPct val="120000"/>
              </a:lnSpc>
              <a:buClr>
                <a:schemeClr val="accent1"/>
              </a:buClr>
              <a:buSzPct val="100000"/>
              <a:buFont typeface="Wingdings" pitchFamily="2" charset="2"/>
              <a:buChar char="n"/>
            </a:pPr>
            <a:r>
              <a:rPr lang="en-US" altLang="zh-CN" sz="2400" b="1" dirty="0">
                <a:solidFill>
                  <a:schemeClr val="tx1"/>
                </a:solidFill>
                <a:latin typeface="Times New Roman" pitchFamily="18" charset="0"/>
                <a:cs typeface="Times New Roman" pitchFamily="18" charset="0"/>
              </a:rPr>
              <a:t>LRU</a:t>
            </a:r>
            <a:r>
              <a:rPr lang="zh-CN" altLang="en-US" sz="2400" b="1" dirty="0">
                <a:solidFill>
                  <a:schemeClr val="tx1"/>
                </a:solidFill>
                <a:latin typeface="Times New Roman" pitchFamily="18" charset="0"/>
                <a:cs typeface="Times New Roman" pitchFamily="18" charset="0"/>
              </a:rPr>
              <a:t>的实现（计数器法）</a:t>
            </a:r>
            <a:endParaRPr lang="en-US" altLang="zh-CN" sz="2400" b="1" dirty="0">
              <a:solidFill>
                <a:schemeClr val="tx1"/>
              </a:solidFill>
              <a:latin typeface="Times New Roman" pitchFamily="18" charset="0"/>
              <a:cs typeface="Times New Roman" pitchFamily="18" charset="0"/>
            </a:endParaRPr>
          </a:p>
          <a:p>
            <a:pPr marL="668338" lvl="1" indent="-193675" eaLnBrk="0" hangingPunct="0">
              <a:lnSpc>
                <a:spcPct val="120000"/>
              </a:lnSpc>
              <a:buClr>
                <a:schemeClr val="accent1"/>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缓存的每一块都设置一个计数器，初始时均清零；</a:t>
            </a:r>
            <a:endParaRPr lang="en-US" altLang="zh-CN" sz="2000" b="1" dirty="0">
              <a:solidFill>
                <a:schemeClr val="tx1"/>
              </a:solidFill>
              <a:latin typeface="Times New Roman" pitchFamily="18" charset="0"/>
              <a:cs typeface="Times New Roman" pitchFamily="18" charset="0"/>
            </a:endParaRPr>
          </a:p>
          <a:p>
            <a:pPr marL="668338" lvl="1" indent="-193675" eaLnBrk="0" hangingPunct="0">
              <a:lnSpc>
                <a:spcPct val="120000"/>
              </a:lnSpc>
              <a:buClr>
                <a:schemeClr val="accent1"/>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访问命中时，所有块的计数值与命中块的计数值进行比较：如果某块计数值小于命中块的计数值， 则该块的计数值加 </a:t>
            </a:r>
            <a:r>
              <a:rPr lang="en-US" altLang="zh-CN" sz="2000" b="1" dirty="0">
                <a:solidFill>
                  <a:schemeClr val="tx1"/>
                </a:solidFill>
                <a:latin typeface="Times New Roman" pitchFamily="18" charset="0"/>
                <a:cs typeface="Times New Roman" pitchFamily="18" charset="0"/>
              </a:rPr>
              <a:t>1</a:t>
            </a:r>
            <a:r>
              <a:rPr lang="zh-CN" altLang="en-US" sz="2000" b="1" dirty="0">
                <a:solidFill>
                  <a:schemeClr val="tx1"/>
                </a:solidFill>
                <a:latin typeface="Times New Roman" pitchFamily="18" charset="0"/>
                <a:cs typeface="Times New Roman" pitchFamily="18" charset="0"/>
              </a:rPr>
              <a:t>；</a:t>
            </a:r>
            <a:r>
              <a:rPr lang="zh-CN" altLang="en-US" sz="2000" b="1" dirty="0">
                <a:solidFill>
                  <a:schemeClr val="tx2">
                    <a:lumMod val="50000"/>
                    <a:lumOff val="50000"/>
                  </a:schemeClr>
                </a:solidFill>
                <a:latin typeface="Times New Roman" pitchFamily="18" charset="0"/>
                <a:cs typeface="Times New Roman" pitchFamily="18" charset="0"/>
              </a:rPr>
              <a:t>如果该块的计数值大于命中块的计数值，则数值不变。最后将命中块的计数器清为</a:t>
            </a:r>
            <a:r>
              <a:rPr lang="en-US" altLang="zh-CN" sz="2000" b="1" dirty="0">
                <a:solidFill>
                  <a:schemeClr val="tx2">
                    <a:lumMod val="50000"/>
                    <a:lumOff val="50000"/>
                  </a:schemeClr>
                </a:solidFill>
                <a:latin typeface="Times New Roman" pitchFamily="18" charset="0"/>
                <a:cs typeface="Times New Roman" pitchFamily="18" charset="0"/>
              </a:rPr>
              <a:t>0</a:t>
            </a:r>
            <a:r>
              <a:rPr lang="zh-CN" altLang="en-US" sz="2000" b="1" dirty="0">
                <a:solidFill>
                  <a:schemeClr val="tx1"/>
                </a:solidFill>
                <a:latin typeface="Times New Roman" pitchFamily="18" charset="0"/>
                <a:cs typeface="Times New Roman" pitchFamily="18" charset="0"/>
              </a:rPr>
              <a:t>。 </a:t>
            </a:r>
            <a:r>
              <a:rPr lang="zh-CN" altLang="en-US" sz="2000" b="1" dirty="0">
                <a:solidFill>
                  <a:srgbClr val="FF0000"/>
                </a:solidFill>
                <a:latin typeface="Times New Roman" pitchFamily="18" charset="0"/>
                <a:cs typeface="Times New Roman" pitchFamily="18" charset="0"/>
              </a:rPr>
              <a:t>相等的情况存在吗？</a:t>
            </a:r>
            <a:endParaRPr lang="en-US" altLang="zh-CN" sz="2000" b="1" dirty="0">
              <a:solidFill>
                <a:srgbClr val="FF0000"/>
              </a:solidFill>
              <a:latin typeface="Times New Roman" pitchFamily="18" charset="0"/>
              <a:cs typeface="Times New Roman" pitchFamily="18" charset="0"/>
            </a:endParaRPr>
          </a:p>
          <a:p>
            <a:pPr marL="668338" lvl="1" indent="-193675" eaLnBrk="0" hangingPunct="0">
              <a:lnSpc>
                <a:spcPct val="120000"/>
              </a:lnSpc>
              <a:buClr>
                <a:schemeClr val="accent1"/>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访问未命中，需要替换时，则选择计数值最大的块被替换（若最大值并列，随机选择一个）。被替换块的计数器清</a:t>
            </a:r>
            <a:r>
              <a:rPr lang="en-US" altLang="zh-CN" sz="2000" b="1" dirty="0">
                <a:solidFill>
                  <a:schemeClr val="tx1"/>
                </a:solidFill>
                <a:latin typeface="Times New Roman" pitchFamily="18" charset="0"/>
                <a:cs typeface="Times New Roman" pitchFamily="18" charset="0"/>
              </a:rPr>
              <a:t>0</a:t>
            </a:r>
            <a:r>
              <a:rPr lang="zh-CN" altLang="en-US" sz="2000" b="1" dirty="0">
                <a:solidFill>
                  <a:schemeClr val="tx1"/>
                </a:solidFill>
                <a:latin typeface="Times New Roman" pitchFamily="18" charset="0"/>
                <a:cs typeface="Times New Roman" pitchFamily="18" charset="0"/>
              </a:rPr>
              <a:t>，而其它的计数器则加</a:t>
            </a:r>
            <a:r>
              <a:rPr lang="en-US" altLang="zh-CN" sz="2000" b="1" dirty="0">
                <a:solidFill>
                  <a:schemeClr val="tx1"/>
                </a:solidFill>
                <a:latin typeface="Times New Roman" pitchFamily="18" charset="0"/>
                <a:cs typeface="Times New Roman" pitchFamily="18" charset="0"/>
              </a:rPr>
              <a:t>1</a:t>
            </a:r>
            <a:r>
              <a:rPr lang="zh-CN" altLang="en-US" sz="2000" b="1" dirty="0">
                <a:solidFill>
                  <a:schemeClr val="tx1"/>
                </a:solidFill>
                <a:latin typeface="Times New Roman" pitchFamily="18" charset="0"/>
                <a:cs typeface="Times New Roman" pitchFamily="18" charset="0"/>
              </a:rPr>
              <a:t>。</a:t>
            </a:r>
            <a:endParaRPr lang="en-US" altLang="zh-CN" sz="1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945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5939">
                                            <p:txEl>
                                              <p:pRg st="1" end="1"/>
                                            </p:txEl>
                                          </p:spTgt>
                                        </p:tgtEl>
                                        <p:attrNameLst>
                                          <p:attrName>style.visibility</p:attrName>
                                        </p:attrNameLst>
                                      </p:cBhvr>
                                      <p:to>
                                        <p:strVal val="visible"/>
                                      </p:to>
                                    </p:set>
                                    <p:anim calcmode="lin" valueType="num">
                                      <p:cBhvr additive="base">
                                        <p:cTn id="7" dur="500" fill="hold"/>
                                        <p:tgtEl>
                                          <p:spTgt spid="29593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5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5939">
                                            <p:txEl>
                                              <p:pRg st="2" end="2"/>
                                            </p:txEl>
                                          </p:spTgt>
                                        </p:tgtEl>
                                        <p:attrNameLst>
                                          <p:attrName>style.visibility</p:attrName>
                                        </p:attrNameLst>
                                      </p:cBhvr>
                                      <p:to>
                                        <p:strVal val="visible"/>
                                      </p:to>
                                    </p:set>
                                    <p:anim calcmode="lin" valueType="num">
                                      <p:cBhvr additive="base">
                                        <p:cTn id="13" dur="500" fill="hold"/>
                                        <p:tgtEl>
                                          <p:spTgt spid="29593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5939">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95939">
                                            <p:txEl>
                                              <p:pRg st="3" end="3"/>
                                            </p:txEl>
                                          </p:spTgt>
                                        </p:tgtEl>
                                        <p:attrNameLst>
                                          <p:attrName>style.visibility</p:attrName>
                                        </p:attrNameLst>
                                      </p:cBhvr>
                                      <p:to>
                                        <p:strVal val="visible"/>
                                      </p:to>
                                    </p:set>
                                    <p:anim calcmode="lin" valueType="num">
                                      <p:cBhvr additive="base">
                                        <p:cTn id="17" dur="500" fill="hold"/>
                                        <p:tgtEl>
                                          <p:spTgt spid="295939">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5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95939">
                                            <p:txEl>
                                              <p:pRg st="4" end="4"/>
                                            </p:txEl>
                                          </p:spTgt>
                                        </p:tgtEl>
                                        <p:attrNameLst>
                                          <p:attrName>style.visibility</p:attrName>
                                        </p:attrNameLst>
                                      </p:cBhvr>
                                      <p:to>
                                        <p:strVal val="visible"/>
                                      </p:to>
                                    </p:set>
                                    <p:anim calcmode="lin" valueType="num">
                                      <p:cBhvr additive="base">
                                        <p:cTn id="23" dur="500" fill="hold"/>
                                        <p:tgtEl>
                                          <p:spTgt spid="29593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5939">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5939">
                                            <p:txEl>
                                              <p:pRg st="5" end="5"/>
                                            </p:txEl>
                                          </p:spTgt>
                                        </p:tgtEl>
                                        <p:attrNameLst>
                                          <p:attrName>style.visibility</p:attrName>
                                        </p:attrNameLst>
                                      </p:cBhvr>
                                      <p:to>
                                        <p:strVal val="visible"/>
                                      </p:to>
                                    </p:set>
                                    <p:anim calcmode="lin" valueType="num">
                                      <p:cBhvr additive="base">
                                        <p:cTn id="27" dur="500" fill="hold"/>
                                        <p:tgtEl>
                                          <p:spTgt spid="29593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5939">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95939">
                                            <p:txEl>
                                              <p:pRg st="6" end="6"/>
                                            </p:txEl>
                                          </p:spTgt>
                                        </p:tgtEl>
                                        <p:attrNameLst>
                                          <p:attrName>style.visibility</p:attrName>
                                        </p:attrNameLst>
                                      </p:cBhvr>
                                      <p:to>
                                        <p:strVal val="visible"/>
                                      </p:to>
                                    </p:set>
                                    <p:anim calcmode="lin" valueType="num">
                                      <p:cBhvr additive="base">
                                        <p:cTn id="31" dur="500" fill="hold"/>
                                        <p:tgtEl>
                                          <p:spTgt spid="29593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5939">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95939">
                                            <p:txEl>
                                              <p:pRg st="7" end="7"/>
                                            </p:txEl>
                                          </p:spTgt>
                                        </p:tgtEl>
                                        <p:attrNameLst>
                                          <p:attrName>style.visibility</p:attrName>
                                        </p:attrNameLst>
                                      </p:cBhvr>
                                      <p:to>
                                        <p:strVal val="visible"/>
                                      </p:to>
                                    </p:set>
                                    <p:anim calcmode="lin" valueType="num">
                                      <p:cBhvr additive="base">
                                        <p:cTn id="35" dur="500" fill="hold"/>
                                        <p:tgtEl>
                                          <p:spTgt spid="295939">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9593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uiExpand="1"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idx="4294967295"/>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latin typeface="Arial Unicode MS" panose="020B0604020202020204" pitchFamily="34" charset="-122"/>
              </a:rPr>
              <a:t>Cache</a:t>
            </a:r>
            <a:r>
              <a:rPr lang="zh-CN" altLang="en-US" sz="2400">
                <a:latin typeface="Arial Unicode MS" panose="020B0604020202020204" pitchFamily="34" charset="-122"/>
              </a:rPr>
              <a:t>举例</a:t>
            </a:r>
          </a:p>
        </p:txBody>
      </p:sp>
      <p:sp>
        <p:nvSpPr>
          <p:cNvPr id="138243" name="内容占位符 2"/>
          <p:cNvSpPr>
            <a:spLocks noGrp="1"/>
          </p:cNvSpPr>
          <p:nvPr>
            <p:ph idx="4294967295"/>
          </p:nvPr>
        </p:nvSpPr>
        <p:spPr>
          <a:xfrm>
            <a:off x="914400" y="1125540"/>
            <a:ext cx="10464800" cy="397545"/>
          </a:xfrm>
        </p:spPr>
        <p:txBody>
          <a:bodyPr/>
          <a:lstStyle/>
          <a:p>
            <a:endParaRPr lang="zh-CN" altLang="en-US">
              <a:ea typeface="宋体" pitchFamily="2" charset="-122"/>
            </a:endParaRPr>
          </a:p>
        </p:txBody>
      </p:sp>
      <p:pic>
        <p:nvPicPr>
          <p:cNvPr id="1382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8" y="836712"/>
            <a:ext cx="1051316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729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举例</a:t>
            </a:r>
          </a:p>
        </p:txBody>
      </p:sp>
      <p:sp>
        <p:nvSpPr>
          <p:cNvPr id="140291" name="Rectangle 3"/>
          <p:cNvSpPr>
            <a:spLocks noGrp="1" noChangeArrowheads="1"/>
          </p:cNvSpPr>
          <p:nvPr>
            <p:ph type="body" idx="1"/>
          </p:nvPr>
        </p:nvSpPr>
        <p:spPr>
          <a:xfrm>
            <a:off x="336051" y="984250"/>
            <a:ext cx="10464800" cy="1149350"/>
          </a:xfrm>
        </p:spPr>
        <p:txBody>
          <a:bodyPr/>
          <a:lstStyle/>
          <a:p>
            <a:pPr>
              <a:lnSpc>
                <a:spcPct val="120000"/>
              </a:lnSpc>
              <a:spcBef>
                <a:spcPct val="10000"/>
              </a:spcBef>
              <a:spcAft>
                <a:spcPct val="10000"/>
              </a:spcAft>
              <a:buFont typeface="Wingdings" pitchFamily="2" charset="2"/>
              <a:buNone/>
            </a:pPr>
            <a:r>
              <a:rPr lang="zh-CN" altLang="en-US" sz="1800" dirty="0">
                <a:ea typeface="黑体" pitchFamily="49" charset="-122"/>
              </a:rPr>
              <a:t>（</a:t>
            </a:r>
            <a:r>
              <a:rPr lang="en-US" altLang="zh-CN" sz="1800" dirty="0">
                <a:ea typeface="黑体" pitchFamily="49" charset="-122"/>
              </a:rPr>
              <a:t>1</a:t>
            </a:r>
            <a:r>
              <a:rPr lang="zh-CN" altLang="en-US" sz="1800" dirty="0">
                <a:ea typeface="黑体" pitchFamily="49" charset="-122"/>
              </a:rPr>
              <a:t>）</a:t>
            </a:r>
            <a:r>
              <a:rPr lang="en-US" altLang="zh-CN" sz="1800" dirty="0">
                <a:ea typeface="黑体" pitchFamily="49" charset="-122"/>
              </a:rPr>
              <a:t>Cache</a:t>
            </a:r>
            <a:r>
              <a:rPr lang="zh-CN" altLang="en-US" sz="1800" dirty="0">
                <a:ea typeface="黑体" pitchFamily="49" charset="-122"/>
              </a:rPr>
              <a:t>分组数： </a:t>
            </a:r>
            <a:r>
              <a:rPr lang="en-US" altLang="zh-CN" sz="1800" dirty="0">
                <a:ea typeface="黑体" pitchFamily="49" charset="-122"/>
              </a:rPr>
              <a:t>16KB </a:t>
            </a:r>
            <a:r>
              <a:rPr lang="en-US" altLang="zh-CN" sz="1200" dirty="0">
                <a:ea typeface="宋体" pitchFamily="2" charset="-122"/>
              </a:rPr>
              <a:t>÷</a:t>
            </a:r>
            <a:r>
              <a:rPr lang="en-US" altLang="zh-CN" sz="1800" dirty="0">
                <a:ea typeface="黑体" pitchFamily="49" charset="-122"/>
              </a:rPr>
              <a:t>16 </a:t>
            </a:r>
            <a:r>
              <a:rPr lang="en-US" altLang="zh-CN" sz="1200" dirty="0">
                <a:ea typeface="宋体" pitchFamily="2" charset="-122"/>
              </a:rPr>
              <a:t>÷</a:t>
            </a:r>
            <a:r>
              <a:rPr lang="en-US" altLang="zh-CN" sz="1800" dirty="0">
                <a:ea typeface="黑体" pitchFamily="49" charset="-122"/>
              </a:rPr>
              <a:t> 4 = 256 </a:t>
            </a:r>
            <a:r>
              <a:rPr lang="zh-CN" altLang="en-US" sz="1800" dirty="0">
                <a:ea typeface="黑体" pitchFamily="49" charset="-122"/>
              </a:rPr>
              <a:t>组</a:t>
            </a:r>
          </a:p>
          <a:p>
            <a:pPr>
              <a:lnSpc>
                <a:spcPct val="120000"/>
              </a:lnSpc>
              <a:spcBef>
                <a:spcPct val="10000"/>
              </a:spcBef>
              <a:spcAft>
                <a:spcPct val="10000"/>
              </a:spcAft>
              <a:buFont typeface="Wingdings" pitchFamily="2" charset="2"/>
              <a:buNone/>
            </a:pPr>
            <a:r>
              <a:rPr lang="zh-CN" altLang="en-US" sz="1800" dirty="0">
                <a:ea typeface="黑体" pitchFamily="49" charset="-122"/>
              </a:rPr>
              <a:t>（</a:t>
            </a:r>
            <a:r>
              <a:rPr lang="en-US" altLang="zh-CN" sz="1800" dirty="0">
                <a:ea typeface="黑体" pitchFamily="49" charset="-122"/>
              </a:rPr>
              <a:t>2</a:t>
            </a:r>
            <a:r>
              <a:rPr lang="zh-CN" altLang="en-US" sz="1800" dirty="0">
                <a:ea typeface="黑体" pitchFamily="49" charset="-122"/>
              </a:rPr>
              <a:t>）内存每组块数： </a:t>
            </a:r>
            <a:r>
              <a:rPr lang="en-US" altLang="zh-CN" sz="1800" dirty="0">
                <a:ea typeface="黑体" pitchFamily="49" charset="-122"/>
              </a:rPr>
              <a:t>16MB </a:t>
            </a:r>
            <a:r>
              <a:rPr lang="en-US" altLang="zh-CN" sz="1200" dirty="0">
                <a:ea typeface="宋体" pitchFamily="2" charset="-122"/>
              </a:rPr>
              <a:t>÷</a:t>
            </a:r>
            <a:r>
              <a:rPr lang="en-US" altLang="zh-CN" sz="1800" dirty="0">
                <a:ea typeface="黑体" pitchFamily="49" charset="-122"/>
              </a:rPr>
              <a:t> 16 </a:t>
            </a:r>
            <a:r>
              <a:rPr lang="en-US" altLang="zh-CN" sz="1200" dirty="0">
                <a:ea typeface="宋体" pitchFamily="2" charset="-122"/>
              </a:rPr>
              <a:t>÷</a:t>
            </a:r>
            <a:r>
              <a:rPr lang="en-US" altLang="zh-CN" sz="1800" dirty="0">
                <a:ea typeface="黑体" pitchFamily="49" charset="-122"/>
              </a:rPr>
              <a:t> 256 = 4096 </a:t>
            </a:r>
            <a:r>
              <a:rPr lang="zh-CN" altLang="en-US" sz="1800" dirty="0">
                <a:ea typeface="黑体" pitchFamily="49" charset="-122"/>
              </a:rPr>
              <a:t>块</a:t>
            </a:r>
          </a:p>
          <a:p>
            <a:pPr>
              <a:lnSpc>
                <a:spcPct val="120000"/>
              </a:lnSpc>
              <a:spcBef>
                <a:spcPct val="10000"/>
              </a:spcBef>
              <a:spcAft>
                <a:spcPct val="10000"/>
              </a:spcAft>
              <a:buFont typeface="Wingdings" pitchFamily="2" charset="2"/>
              <a:buNone/>
            </a:pPr>
            <a:r>
              <a:rPr lang="zh-CN" altLang="en-US" sz="1800" dirty="0">
                <a:ea typeface="黑体" pitchFamily="49" charset="-122"/>
              </a:rPr>
              <a:t>         内存地址格式：  组内块地址</a:t>
            </a:r>
            <a:r>
              <a:rPr lang="en-US" altLang="zh-CN" sz="1800" dirty="0">
                <a:ea typeface="黑体" pitchFamily="49" charset="-122"/>
              </a:rPr>
              <a:t>(12b)</a:t>
            </a:r>
            <a:r>
              <a:rPr lang="zh-CN" altLang="en-US" sz="1800" dirty="0">
                <a:ea typeface="黑体" pitchFamily="49" charset="-122"/>
              </a:rPr>
              <a:t> </a:t>
            </a:r>
            <a:r>
              <a:rPr lang="en-US" altLang="zh-CN" sz="1800" dirty="0">
                <a:ea typeface="黑体" pitchFamily="49" charset="-122"/>
              </a:rPr>
              <a:t>+ </a:t>
            </a:r>
            <a:r>
              <a:rPr lang="zh-CN" altLang="en-US" sz="1800" dirty="0">
                <a:ea typeface="黑体" pitchFamily="49" charset="-122"/>
              </a:rPr>
              <a:t>组地址</a:t>
            </a:r>
            <a:r>
              <a:rPr lang="en-US" altLang="zh-CN" sz="1800" dirty="0">
                <a:ea typeface="黑体" pitchFamily="49" charset="-122"/>
              </a:rPr>
              <a:t>(8b)</a:t>
            </a:r>
            <a:r>
              <a:rPr lang="zh-CN" altLang="en-US" sz="1800" dirty="0">
                <a:ea typeface="黑体" pitchFamily="49" charset="-122"/>
              </a:rPr>
              <a:t> </a:t>
            </a:r>
            <a:r>
              <a:rPr lang="en-US" altLang="zh-CN" sz="1800" dirty="0">
                <a:ea typeface="黑体" pitchFamily="49" charset="-122"/>
              </a:rPr>
              <a:t>+ </a:t>
            </a:r>
            <a:r>
              <a:rPr lang="zh-CN" altLang="en-US" sz="1800" dirty="0">
                <a:ea typeface="黑体" pitchFamily="49" charset="-122"/>
              </a:rPr>
              <a:t>块内偏移地址</a:t>
            </a:r>
            <a:r>
              <a:rPr lang="en-US" altLang="zh-CN" sz="1800" dirty="0">
                <a:ea typeface="黑体" pitchFamily="49" charset="-122"/>
              </a:rPr>
              <a:t>(4b)</a:t>
            </a:r>
            <a:endParaRPr lang="zh-CN" altLang="en-US" sz="1800" dirty="0">
              <a:ea typeface="黑体" pitchFamily="49" charset="-122"/>
            </a:endParaRPr>
          </a:p>
        </p:txBody>
      </p:sp>
      <p:sp>
        <p:nvSpPr>
          <p:cNvPr id="140292" name="Rectangle 4"/>
          <p:cNvSpPr>
            <a:spLocks noChangeArrowheads="1"/>
          </p:cNvSpPr>
          <p:nvPr/>
        </p:nvSpPr>
        <p:spPr bwMode="auto">
          <a:xfrm>
            <a:off x="335360" y="2349501"/>
            <a:ext cx="7969249" cy="387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84163" indent="-284163" eaLnBrk="0" hangingPunct="0">
              <a:lnSpc>
                <a:spcPct val="75000"/>
              </a:lnSpc>
              <a:spcBef>
                <a:spcPct val="65000"/>
              </a:spcBef>
              <a:buClr>
                <a:srgbClr val="FF0000"/>
              </a:buClr>
              <a:buSzPct val="100000"/>
              <a:buFont typeface="Wingdings" pitchFamily="2" charset="2"/>
              <a:buChar char="v"/>
              <a:defRPr sz="2400" b="1">
                <a:solidFill>
                  <a:schemeClr val="tx1"/>
                </a:solidFill>
                <a:latin typeface="Arial" pitchFamily="34" charset="0"/>
              </a:defRPr>
            </a:lvl1pPr>
            <a:lvl2pPr marL="668338" indent="-193675" eaLnBrk="0" hangingPunct="0">
              <a:lnSpc>
                <a:spcPct val="85000"/>
              </a:lnSpc>
              <a:spcBef>
                <a:spcPct val="40000"/>
              </a:spcBef>
              <a:buClr>
                <a:srgbClr val="001ADC"/>
              </a:buClr>
              <a:buSzPct val="100000"/>
              <a:buFont typeface="Wingdings" pitchFamily="2" charset="2"/>
              <a:buChar char="Ø"/>
              <a:defRPr sz="2800" b="1">
                <a:solidFill>
                  <a:schemeClr val="tx1"/>
                </a:solidFill>
                <a:latin typeface="Arial" pitchFamily="34" charset="0"/>
              </a:defRPr>
            </a:lvl2pPr>
            <a:lvl3pPr marL="1050925" indent="-192088" eaLnBrk="0" hangingPunct="0">
              <a:lnSpc>
                <a:spcPct val="85000"/>
              </a:lnSpc>
              <a:spcBef>
                <a:spcPct val="40000"/>
              </a:spcBef>
              <a:buClr>
                <a:srgbClr val="05AD01"/>
              </a:buClr>
              <a:buSzPct val="100000"/>
              <a:buFont typeface="Wingdings" pitchFamily="2" charset="2"/>
              <a:buChar char="§"/>
              <a:defRPr sz="2400" b="1">
                <a:solidFill>
                  <a:schemeClr val="tx1"/>
                </a:solidFill>
                <a:latin typeface="Arial" pitchFamily="34" charset="0"/>
              </a:defRPr>
            </a:lvl3pPr>
            <a:lvl4pPr marL="1968500" indent="-342900" eaLnBrk="0" hangingPunct="0">
              <a:spcBef>
                <a:spcPct val="20000"/>
              </a:spcBef>
              <a:buChar char="–"/>
              <a:defRPr sz="2000">
                <a:solidFill>
                  <a:schemeClr val="tx1"/>
                </a:solidFill>
                <a:latin typeface="Times New Roman" pitchFamily="18" charset="0"/>
              </a:defRPr>
            </a:lvl4pPr>
            <a:lvl5pPr marL="2501900" indent="-342900" eaLnBrk="0" hangingPunct="0">
              <a:spcBef>
                <a:spcPct val="20000"/>
              </a:spcBef>
              <a:buChar char="»"/>
              <a:defRPr sz="2000">
                <a:solidFill>
                  <a:schemeClr val="tx1"/>
                </a:solidFill>
                <a:latin typeface="Times New Roman" pitchFamily="18" charset="0"/>
              </a:defRPr>
            </a:lvl5pPr>
            <a:lvl6pPr marL="2959100" indent="-342900" eaLnBrk="0" fontAlgn="base" hangingPunct="0">
              <a:spcBef>
                <a:spcPct val="20000"/>
              </a:spcBef>
              <a:spcAft>
                <a:spcPct val="0"/>
              </a:spcAft>
              <a:buChar char="»"/>
              <a:defRPr sz="2000">
                <a:solidFill>
                  <a:schemeClr val="tx1"/>
                </a:solidFill>
                <a:latin typeface="Times New Roman" pitchFamily="18" charset="0"/>
              </a:defRPr>
            </a:lvl6pPr>
            <a:lvl7pPr marL="3416300" indent="-342900" eaLnBrk="0" fontAlgn="base" hangingPunct="0">
              <a:spcBef>
                <a:spcPct val="20000"/>
              </a:spcBef>
              <a:spcAft>
                <a:spcPct val="0"/>
              </a:spcAft>
              <a:buChar char="»"/>
              <a:defRPr sz="2000">
                <a:solidFill>
                  <a:schemeClr val="tx1"/>
                </a:solidFill>
                <a:latin typeface="Times New Roman" pitchFamily="18" charset="0"/>
              </a:defRPr>
            </a:lvl7pPr>
            <a:lvl8pPr marL="3873500" indent="-342900" eaLnBrk="0" fontAlgn="base" hangingPunct="0">
              <a:spcBef>
                <a:spcPct val="20000"/>
              </a:spcBef>
              <a:spcAft>
                <a:spcPct val="0"/>
              </a:spcAft>
              <a:buChar char="»"/>
              <a:defRPr sz="2000">
                <a:solidFill>
                  <a:schemeClr val="tx1"/>
                </a:solidFill>
                <a:latin typeface="Times New Roman" pitchFamily="18" charset="0"/>
              </a:defRPr>
            </a:lvl8pPr>
            <a:lvl9pPr marL="4330700" indent="-342900" eaLnBrk="0" fontAlgn="base" hangingPunct="0">
              <a:spcBef>
                <a:spcPct val="20000"/>
              </a:spcBef>
              <a:spcAft>
                <a:spcPct val="0"/>
              </a:spcAft>
              <a:buChar char="»"/>
              <a:defRPr sz="2000">
                <a:solidFill>
                  <a:schemeClr val="tx1"/>
                </a:solidFill>
                <a:latin typeface="Times New Roman" pitchFamily="18" charset="0"/>
              </a:defRPr>
            </a:lvl9pPr>
          </a:lstStyle>
          <a:p>
            <a:pPr>
              <a:lnSpc>
                <a:spcPct val="120000"/>
              </a:lnSpc>
              <a:spcBef>
                <a:spcPct val="30000"/>
              </a:spcBef>
              <a:spcAft>
                <a:spcPct val="30000"/>
              </a:spcAft>
              <a:buFont typeface="Wingdings" pitchFamily="2" charset="2"/>
              <a:buNone/>
            </a:pPr>
            <a:r>
              <a:rPr lang="zh-CN" altLang="en-US" sz="1800" dirty="0">
                <a:ea typeface="黑体" pitchFamily="49" charset="-122"/>
              </a:rPr>
              <a:t>（</a:t>
            </a:r>
            <a:r>
              <a:rPr lang="en-US" altLang="zh-CN" sz="1800" dirty="0">
                <a:ea typeface="黑体" pitchFamily="49" charset="-122"/>
              </a:rPr>
              <a:t>3</a:t>
            </a:r>
            <a:r>
              <a:rPr lang="zh-CN" altLang="en-US" sz="1800" dirty="0">
                <a:ea typeface="黑体" pitchFamily="49" charset="-122"/>
              </a:rPr>
              <a:t>）</a:t>
            </a:r>
            <a:r>
              <a:rPr lang="en-US" altLang="zh-CN" sz="1800" dirty="0">
                <a:ea typeface="黑体" pitchFamily="49" charset="-122"/>
              </a:rPr>
              <a:t>CPU</a:t>
            </a:r>
            <a:r>
              <a:rPr lang="zh-CN" altLang="en-US" sz="1800" dirty="0">
                <a:ea typeface="黑体" pitchFamily="49" charset="-122"/>
              </a:rPr>
              <a:t>开始读内存单元（都是第</a:t>
            </a:r>
            <a:r>
              <a:rPr lang="en-US" altLang="zh-CN" sz="1800" dirty="0">
                <a:ea typeface="黑体" pitchFamily="49" charset="-122"/>
              </a:rPr>
              <a:t>08</a:t>
            </a:r>
            <a:r>
              <a:rPr lang="zh-CN" altLang="en-US" sz="1800" dirty="0">
                <a:ea typeface="黑体" pitchFamily="49" charset="-122"/>
              </a:rPr>
              <a:t>组内存块）：</a:t>
            </a:r>
          </a:p>
          <a:p>
            <a:pPr lvl="1">
              <a:lnSpc>
                <a:spcPct val="120000"/>
              </a:lnSpc>
              <a:spcBef>
                <a:spcPct val="30000"/>
              </a:spcBef>
              <a:spcAft>
                <a:spcPct val="30000"/>
              </a:spcAft>
            </a:pPr>
            <a:r>
              <a:rPr lang="zh-CN" altLang="en-US" sz="1800" dirty="0">
                <a:ea typeface="黑体" pitchFamily="49" charset="-122"/>
              </a:rPr>
              <a:t>读</a:t>
            </a:r>
            <a:r>
              <a:rPr lang="en-US" altLang="zh-CN" sz="1800" dirty="0">
                <a:solidFill>
                  <a:schemeClr val="accent1"/>
                </a:solidFill>
                <a:ea typeface="黑体" pitchFamily="49" charset="-122"/>
              </a:rPr>
              <a:t>430</a:t>
            </a:r>
            <a:r>
              <a:rPr lang="en-US" altLang="zh-CN" sz="1800" dirty="0">
                <a:solidFill>
                  <a:schemeClr val="accent2"/>
                </a:solidFill>
                <a:ea typeface="黑体" pitchFamily="49" charset="-122"/>
              </a:rPr>
              <a:t>08</a:t>
            </a:r>
            <a:r>
              <a:rPr lang="en-US" altLang="zh-CN" sz="1800" dirty="0">
                <a:ea typeface="黑体" pitchFamily="49" charset="-122"/>
              </a:rPr>
              <a:t>2H</a:t>
            </a:r>
            <a:r>
              <a:rPr lang="zh-CN" altLang="en-US" sz="1800" dirty="0">
                <a:ea typeface="黑体" pitchFamily="49" charset="-122"/>
              </a:rPr>
              <a:t>单元，命中，数据在</a:t>
            </a:r>
            <a:r>
              <a:rPr lang="en-US" altLang="zh-CN" sz="1800" dirty="0">
                <a:ea typeface="黑体" pitchFamily="49" charset="-122"/>
              </a:rPr>
              <a:t>Cache</a:t>
            </a:r>
            <a:r>
              <a:rPr lang="zh-CN" altLang="en-US" sz="1800" dirty="0">
                <a:ea typeface="黑体" pitchFamily="49" charset="-122"/>
              </a:rPr>
              <a:t>第</a:t>
            </a:r>
            <a:r>
              <a:rPr lang="en-US" altLang="zh-CN" sz="1800" dirty="0">
                <a:ea typeface="黑体" pitchFamily="49" charset="-122"/>
              </a:rPr>
              <a:t>2</a:t>
            </a:r>
            <a:r>
              <a:rPr lang="zh-CN" altLang="en-US" sz="1800" dirty="0">
                <a:ea typeface="黑体" pitchFamily="49" charset="-122"/>
              </a:rPr>
              <a:t>块中</a:t>
            </a:r>
          </a:p>
          <a:p>
            <a:pPr lvl="1">
              <a:lnSpc>
                <a:spcPct val="120000"/>
              </a:lnSpc>
              <a:spcBef>
                <a:spcPct val="30000"/>
              </a:spcBef>
              <a:spcAft>
                <a:spcPct val="30000"/>
              </a:spcAft>
            </a:pPr>
            <a:r>
              <a:rPr lang="zh-CN" altLang="en-US" sz="1800" dirty="0">
                <a:ea typeface="黑体" pitchFamily="49" charset="-122"/>
              </a:rPr>
              <a:t>读</a:t>
            </a:r>
            <a:r>
              <a:rPr lang="en-US" altLang="zh-CN" sz="1800" dirty="0">
                <a:solidFill>
                  <a:schemeClr val="accent1"/>
                </a:solidFill>
                <a:ea typeface="黑体" pitchFamily="49" charset="-122"/>
              </a:rPr>
              <a:t>2F8</a:t>
            </a:r>
            <a:r>
              <a:rPr lang="en-US" altLang="zh-CN" sz="1800" dirty="0">
                <a:solidFill>
                  <a:schemeClr val="accent2"/>
                </a:solidFill>
                <a:ea typeface="黑体" pitchFamily="49" charset="-122"/>
              </a:rPr>
              <a:t>08</a:t>
            </a:r>
            <a:r>
              <a:rPr lang="en-US" altLang="zh-CN" sz="1800" dirty="0">
                <a:ea typeface="黑体" pitchFamily="49" charset="-122"/>
              </a:rPr>
              <a:t>6H</a:t>
            </a:r>
            <a:r>
              <a:rPr lang="zh-CN" altLang="en-US" sz="1800" dirty="0">
                <a:ea typeface="黑体" pitchFamily="49" charset="-122"/>
              </a:rPr>
              <a:t>单元，缺失， 此时，读内存块，并装入到</a:t>
            </a:r>
            <a:r>
              <a:rPr lang="en-US" altLang="zh-CN" sz="1800" dirty="0">
                <a:ea typeface="黑体" pitchFamily="49" charset="-122"/>
              </a:rPr>
              <a:t>Cache</a:t>
            </a:r>
            <a:r>
              <a:rPr lang="zh-CN" altLang="en-US" sz="1800" dirty="0">
                <a:ea typeface="黑体" pitchFamily="49" charset="-122"/>
              </a:rPr>
              <a:t>第</a:t>
            </a:r>
            <a:r>
              <a:rPr lang="en-US" altLang="zh-CN" sz="1800" dirty="0">
                <a:ea typeface="黑体" pitchFamily="49" charset="-122"/>
              </a:rPr>
              <a:t>3</a:t>
            </a:r>
            <a:r>
              <a:rPr lang="zh-CN" altLang="en-US" sz="1800" dirty="0">
                <a:ea typeface="黑体" pitchFamily="49" charset="-122"/>
              </a:rPr>
              <a:t>块，改写其装入位为</a:t>
            </a:r>
            <a:r>
              <a:rPr lang="en-US" altLang="zh-CN" sz="1800" dirty="0">
                <a:ea typeface="黑体" pitchFamily="49" charset="-122"/>
              </a:rPr>
              <a:t>1</a:t>
            </a:r>
            <a:r>
              <a:rPr lang="zh-CN" altLang="en-US" sz="1800" dirty="0">
                <a:ea typeface="黑体" pitchFamily="49" charset="-122"/>
              </a:rPr>
              <a:t>，</a:t>
            </a:r>
            <a:r>
              <a:rPr lang="en-US" altLang="zh-CN" sz="1800" dirty="0">
                <a:ea typeface="黑体" pitchFamily="49" charset="-122"/>
              </a:rPr>
              <a:t>Tag</a:t>
            </a:r>
            <a:r>
              <a:rPr lang="zh-CN" altLang="en-US" sz="1800" dirty="0">
                <a:ea typeface="黑体" pitchFamily="49" charset="-122"/>
              </a:rPr>
              <a:t>为</a:t>
            </a:r>
            <a:r>
              <a:rPr lang="en-US" altLang="zh-CN" sz="1800" dirty="0">
                <a:ea typeface="黑体" pitchFamily="49" charset="-122"/>
              </a:rPr>
              <a:t>2F8</a:t>
            </a:r>
          </a:p>
          <a:p>
            <a:pPr lvl="1">
              <a:lnSpc>
                <a:spcPct val="120000"/>
              </a:lnSpc>
              <a:spcBef>
                <a:spcPct val="30000"/>
              </a:spcBef>
              <a:spcAft>
                <a:spcPct val="30000"/>
              </a:spcAft>
            </a:pPr>
            <a:r>
              <a:rPr lang="zh-CN" altLang="en-US" sz="1800" dirty="0">
                <a:ea typeface="黑体" pitchFamily="49" charset="-122"/>
              </a:rPr>
              <a:t>读</a:t>
            </a:r>
            <a:r>
              <a:rPr lang="en-US" altLang="zh-CN" sz="1800" dirty="0">
                <a:solidFill>
                  <a:schemeClr val="accent1"/>
                </a:solidFill>
                <a:ea typeface="黑体" pitchFamily="49" charset="-122"/>
              </a:rPr>
              <a:t>030</a:t>
            </a:r>
            <a:r>
              <a:rPr lang="en-US" altLang="zh-CN" sz="1800" dirty="0">
                <a:solidFill>
                  <a:schemeClr val="accent2"/>
                </a:solidFill>
                <a:ea typeface="黑体" pitchFamily="49" charset="-122"/>
              </a:rPr>
              <a:t>08</a:t>
            </a:r>
            <a:r>
              <a:rPr lang="en-US" altLang="zh-CN" sz="1800" dirty="0">
                <a:ea typeface="黑体" pitchFamily="49" charset="-122"/>
              </a:rPr>
              <a:t>AH</a:t>
            </a:r>
            <a:r>
              <a:rPr lang="zh-CN" altLang="en-US" sz="1800" dirty="0">
                <a:ea typeface="黑体" pitchFamily="49" charset="-122"/>
              </a:rPr>
              <a:t>单元，命中，数据在</a:t>
            </a:r>
            <a:r>
              <a:rPr lang="en-US" altLang="zh-CN" sz="1800" dirty="0">
                <a:ea typeface="黑体" pitchFamily="49" charset="-122"/>
              </a:rPr>
              <a:t>Cache</a:t>
            </a:r>
            <a:r>
              <a:rPr lang="zh-CN" altLang="en-US" sz="1800" dirty="0">
                <a:ea typeface="黑体" pitchFamily="49" charset="-122"/>
              </a:rPr>
              <a:t>第</a:t>
            </a:r>
            <a:r>
              <a:rPr lang="en-US" altLang="zh-CN" sz="1800" dirty="0">
                <a:ea typeface="黑体" pitchFamily="49" charset="-122"/>
              </a:rPr>
              <a:t>4</a:t>
            </a:r>
            <a:r>
              <a:rPr lang="zh-CN" altLang="en-US" sz="1800" dirty="0">
                <a:ea typeface="黑体" pitchFamily="49" charset="-122"/>
              </a:rPr>
              <a:t>块中</a:t>
            </a:r>
          </a:p>
          <a:p>
            <a:pPr lvl="1">
              <a:lnSpc>
                <a:spcPct val="120000"/>
              </a:lnSpc>
              <a:spcBef>
                <a:spcPct val="30000"/>
              </a:spcBef>
              <a:spcAft>
                <a:spcPct val="30000"/>
              </a:spcAft>
            </a:pPr>
            <a:r>
              <a:rPr lang="zh-CN" altLang="en-US" sz="1800" dirty="0">
                <a:ea typeface="黑体" pitchFamily="49" charset="-122"/>
              </a:rPr>
              <a:t>读</a:t>
            </a:r>
            <a:r>
              <a:rPr lang="en-US" altLang="zh-CN" sz="1800" dirty="0">
                <a:solidFill>
                  <a:schemeClr val="accent1"/>
                </a:solidFill>
                <a:ea typeface="黑体" pitchFamily="49" charset="-122"/>
              </a:rPr>
              <a:t>F40</a:t>
            </a:r>
            <a:r>
              <a:rPr lang="en-US" altLang="zh-CN" sz="1800" dirty="0">
                <a:solidFill>
                  <a:schemeClr val="accent2"/>
                </a:solidFill>
                <a:ea typeface="黑体" pitchFamily="49" charset="-122"/>
              </a:rPr>
              <a:t>08</a:t>
            </a:r>
            <a:r>
              <a:rPr lang="en-US" altLang="zh-CN" sz="1800" dirty="0">
                <a:ea typeface="黑体" pitchFamily="49" charset="-122"/>
              </a:rPr>
              <a:t>8H</a:t>
            </a:r>
            <a:r>
              <a:rPr lang="zh-CN" altLang="en-US" sz="1800" dirty="0">
                <a:ea typeface="黑体" pitchFamily="49" charset="-122"/>
              </a:rPr>
              <a:t>单元，命中，数据在</a:t>
            </a:r>
            <a:r>
              <a:rPr lang="en-US" altLang="zh-CN" sz="1800" dirty="0">
                <a:ea typeface="黑体" pitchFamily="49" charset="-122"/>
              </a:rPr>
              <a:t>Cache</a:t>
            </a:r>
            <a:r>
              <a:rPr lang="zh-CN" altLang="en-US" sz="1800" dirty="0">
                <a:ea typeface="黑体" pitchFamily="49" charset="-122"/>
              </a:rPr>
              <a:t>第</a:t>
            </a:r>
            <a:r>
              <a:rPr lang="en-US" altLang="zh-CN" sz="1800" dirty="0">
                <a:ea typeface="黑体" pitchFamily="49" charset="-122"/>
              </a:rPr>
              <a:t>1</a:t>
            </a:r>
            <a:r>
              <a:rPr lang="zh-CN" altLang="en-US" sz="1800" dirty="0">
                <a:ea typeface="黑体" pitchFamily="49" charset="-122"/>
              </a:rPr>
              <a:t>块中</a:t>
            </a:r>
          </a:p>
          <a:p>
            <a:pPr lvl="1">
              <a:lnSpc>
                <a:spcPct val="120000"/>
              </a:lnSpc>
              <a:spcBef>
                <a:spcPct val="30000"/>
              </a:spcBef>
              <a:spcAft>
                <a:spcPct val="30000"/>
              </a:spcAft>
            </a:pPr>
            <a:r>
              <a:rPr lang="zh-CN" altLang="en-US" sz="1800" dirty="0">
                <a:ea typeface="黑体" pitchFamily="49" charset="-122"/>
              </a:rPr>
              <a:t>读</a:t>
            </a:r>
            <a:r>
              <a:rPr lang="en-US" altLang="zh-CN" sz="1800" dirty="0">
                <a:solidFill>
                  <a:schemeClr val="accent1"/>
                </a:solidFill>
                <a:ea typeface="黑体" pitchFamily="49" charset="-122"/>
              </a:rPr>
              <a:t>063</a:t>
            </a:r>
            <a:r>
              <a:rPr lang="en-US" altLang="zh-CN" sz="1800" dirty="0">
                <a:solidFill>
                  <a:schemeClr val="accent2"/>
                </a:solidFill>
                <a:ea typeface="黑体" pitchFamily="49" charset="-122"/>
              </a:rPr>
              <a:t>08</a:t>
            </a:r>
            <a:r>
              <a:rPr lang="en-US" altLang="zh-CN" sz="1800" dirty="0">
                <a:ea typeface="黑体" pitchFamily="49" charset="-122"/>
              </a:rPr>
              <a:t>1H</a:t>
            </a:r>
            <a:r>
              <a:rPr lang="zh-CN" altLang="en-US" sz="1800" dirty="0">
                <a:ea typeface="黑体" pitchFamily="49" charset="-122"/>
              </a:rPr>
              <a:t>单元，缺失，此时，读内存块，并装入到</a:t>
            </a:r>
            <a:r>
              <a:rPr lang="en-US" altLang="zh-CN" sz="1800" dirty="0">
                <a:ea typeface="黑体" pitchFamily="49" charset="-122"/>
              </a:rPr>
              <a:t>Cache</a:t>
            </a:r>
            <a:r>
              <a:rPr lang="zh-CN" altLang="en-US" sz="1800" dirty="0">
                <a:ea typeface="黑体" pitchFamily="49" charset="-122"/>
              </a:rPr>
              <a:t>中，但该组</a:t>
            </a:r>
            <a:r>
              <a:rPr lang="en-US" altLang="zh-CN" sz="1800" dirty="0">
                <a:ea typeface="黑体" pitchFamily="49" charset="-122"/>
              </a:rPr>
              <a:t>Cache</a:t>
            </a:r>
            <a:r>
              <a:rPr lang="zh-CN" altLang="en-US" sz="1800" dirty="0">
                <a:ea typeface="黑体" pitchFamily="49" charset="-122"/>
              </a:rPr>
              <a:t>已满，需要选择最近最少使用的一块替换出去，应选第</a:t>
            </a:r>
            <a:r>
              <a:rPr lang="en-US" altLang="zh-CN" sz="1800" dirty="0">
                <a:ea typeface="黑体" pitchFamily="49" charset="-122"/>
              </a:rPr>
              <a:t>2</a:t>
            </a:r>
            <a:r>
              <a:rPr lang="zh-CN" altLang="en-US" sz="1800" dirty="0">
                <a:ea typeface="黑体" pitchFamily="49" charset="-122"/>
              </a:rPr>
              <a:t>块中；改写其装入位为</a:t>
            </a:r>
            <a:r>
              <a:rPr lang="en-US" altLang="zh-CN" sz="1800" dirty="0">
                <a:ea typeface="黑体" pitchFamily="49" charset="-122"/>
              </a:rPr>
              <a:t>1</a:t>
            </a:r>
            <a:r>
              <a:rPr lang="zh-CN" altLang="en-US" sz="1800" dirty="0">
                <a:ea typeface="黑体" pitchFamily="49" charset="-122"/>
              </a:rPr>
              <a:t>，</a:t>
            </a:r>
            <a:r>
              <a:rPr lang="en-US" altLang="zh-CN" sz="1800" dirty="0">
                <a:ea typeface="黑体" pitchFamily="49" charset="-122"/>
              </a:rPr>
              <a:t>Tag</a:t>
            </a:r>
            <a:r>
              <a:rPr lang="zh-CN" altLang="en-US" sz="1800" dirty="0">
                <a:ea typeface="黑体" pitchFamily="49" charset="-122"/>
              </a:rPr>
              <a:t>为</a:t>
            </a:r>
            <a:r>
              <a:rPr lang="en-US" altLang="zh-CN" sz="1800" dirty="0">
                <a:ea typeface="黑体" pitchFamily="49" charset="-122"/>
              </a:rPr>
              <a:t>063</a:t>
            </a:r>
            <a:r>
              <a:rPr lang="zh-CN" altLang="en-US" sz="1800" dirty="0">
                <a:ea typeface="黑体" pitchFamily="49" charset="-122"/>
              </a:rPr>
              <a:t>。</a:t>
            </a:r>
          </a:p>
        </p:txBody>
      </p:sp>
      <p:pic>
        <p:nvPicPr>
          <p:cNvPr id="140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434" y="1162220"/>
            <a:ext cx="3390886" cy="1762426"/>
          </a:xfrm>
          <a:prstGeom prst="rect">
            <a:avLst/>
          </a:prstGeom>
          <a:noFill/>
          <a:extLst>
            <a:ext uri="{909E8E84-426E-40DD-AFC4-6F175D3DCCD1}">
              <a14:hiddenFill xmlns:a14="http://schemas.microsoft.com/office/drawing/2010/main">
                <a:solidFill>
                  <a:srgbClr val="FFFFFF"/>
                </a:solidFill>
              </a14:hiddenFill>
            </a:ext>
          </a:extLst>
        </p:spPr>
      </p:pic>
      <p:pic>
        <p:nvPicPr>
          <p:cNvPr id="140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427" y="2963019"/>
            <a:ext cx="3382426" cy="1762426"/>
          </a:xfrm>
          <a:prstGeom prst="rect">
            <a:avLst/>
          </a:prstGeom>
          <a:noFill/>
          <a:extLst>
            <a:ext uri="{909E8E84-426E-40DD-AFC4-6F175D3DCCD1}">
              <a14:hiddenFill xmlns:a14="http://schemas.microsoft.com/office/drawing/2010/main">
                <a:solidFill>
                  <a:srgbClr val="FFFFFF"/>
                </a:solidFill>
              </a14:hiddenFill>
            </a:ext>
          </a:extLst>
        </p:spPr>
      </p:pic>
      <p:pic>
        <p:nvPicPr>
          <p:cNvPr id="140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427" y="4762919"/>
            <a:ext cx="3382426" cy="17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90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blinds(horizontal)">
                                      <p:cBhvr>
                                        <p:cTn id="7" dur="500"/>
                                        <p:tgtEl>
                                          <p:spTgt spid="140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blinds(horizontal)">
                                      <p:cBhvr>
                                        <p:cTn id="12" dur="500"/>
                                        <p:tgtEl>
                                          <p:spTgt spid="140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blinds(horizontal)">
                                      <p:cBhvr>
                                        <p:cTn id="17" dur="500"/>
                                        <p:tgtEl>
                                          <p:spTgt spid="1402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0292">
                                            <p:txEl>
                                              <p:pRg st="0" end="0"/>
                                            </p:txEl>
                                          </p:spTgt>
                                        </p:tgtEl>
                                        <p:attrNameLst>
                                          <p:attrName>style.visibility</p:attrName>
                                        </p:attrNameLst>
                                      </p:cBhvr>
                                      <p:to>
                                        <p:strVal val="visible"/>
                                      </p:to>
                                    </p:set>
                                    <p:animEffect transition="in" filter="blinds(horizontal)">
                                      <p:cBhvr>
                                        <p:cTn id="22" dur="500"/>
                                        <p:tgtEl>
                                          <p:spTgt spid="14029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40293"/>
                                        </p:tgtEl>
                                        <p:attrNameLst>
                                          <p:attrName>style.visibility</p:attrName>
                                        </p:attrNameLst>
                                      </p:cBhvr>
                                      <p:to>
                                        <p:strVal val="visible"/>
                                      </p:to>
                                    </p:set>
                                    <p:animEffect transition="in" filter="checkerboard(across)">
                                      <p:cBhvr>
                                        <p:cTn id="27" dur="500"/>
                                        <p:tgtEl>
                                          <p:spTgt spid="1402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40292">
                                            <p:txEl>
                                              <p:pRg st="1" end="1"/>
                                            </p:txEl>
                                          </p:spTgt>
                                        </p:tgtEl>
                                        <p:attrNameLst>
                                          <p:attrName>style.visibility</p:attrName>
                                        </p:attrNameLst>
                                      </p:cBhvr>
                                      <p:to>
                                        <p:strVal val="visible"/>
                                      </p:to>
                                    </p:set>
                                    <p:animEffect transition="in" filter="wipe(down)">
                                      <p:cBhvr>
                                        <p:cTn id="32" dur="500"/>
                                        <p:tgtEl>
                                          <p:spTgt spid="140292">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140292">
                                            <p:txEl>
                                              <p:pRg st="2" end="2"/>
                                            </p:txEl>
                                          </p:spTgt>
                                        </p:tgtEl>
                                        <p:attrNameLst>
                                          <p:attrName>style.visibility</p:attrName>
                                        </p:attrNameLst>
                                      </p:cBhvr>
                                      <p:to>
                                        <p:strVal val="visible"/>
                                      </p:to>
                                    </p:set>
                                    <p:animEffect transition="in" filter="wipe(down)">
                                      <p:cBhvr>
                                        <p:cTn id="37" dur="500"/>
                                        <p:tgtEl>
                                          <p:spTgt spid="140292">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40294"/>
                                        </p:tgtEl>
                                        <p:attrNameLst>
                                          <p:attrName>style.visibility</p:attrName>
                                        </p:attrNameLst>
                                      </p:cBhvr>
                                      <p:to>
                                        <p:strVal val="visible"/>
                                      </p:to>
                                    </p:set>
                                    <p:animEffect transition="in" filter="box(in)">
                                      <p:cBhvr>
                                        <p:cTn id="42" dur="500"/>
                                        <p:tgtEl>
                                          <p:spTgt spid="14029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40292">
                                            <p:txEl>
                                              <p:pRg st="3" end="3"/>
                                            </p:txEl>
                                          </p:spTgt>
                                        </p:tgtEl>
                                        <p:attrNameLst>
                                          <p:attrName>style.visibility</p:attrName>
                                        </p:attrNameLst>
                                      </p:cBhvr>
                                      <p:to>
                                        <p:strVal val="visible"/>
                                      </p:to>
                                    </p:set>
                                    <p:animEffect transition="in" filter="blinds(horizontal)">
                                      <p:cBhvr>
                                        <p:cTn id="47" dur="500"/>
                                        <p:tgtEl>
                                          <p:spTgt spid="140292">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40292">
                                            <p:txEl>
                                              <p:pRg st="4" end="4"/>
                                            </p:txEl>
                                          </p:spTgt>
                                        </p:tgtEl>
                                        <p:attrNameLst>
                                          <p:attrName>style.visibility</p:attrName>
                                        </p:attrNameLst>
                                      </p:cBhvr>
                                      <p:to>
                                        <p:strVal val="visible"/>
                                      </p:to>
                                    </p:set>
                                    <p:animEffect transition="in" filter="blinds(horizontal)">
                                      <p:cBhvr>
                                        <p:cTn id="52" dur="500"/>
                                        <p:tgtEl>
                                          <p:spTgt spid="140292">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40292">
                                            <p:txEl>
                                              <p:pRg st="5" end="5"/>
                                            </p:txEl>
                                          </p:spTgt>
                                        </p:tgtEl>
                                        <p:attrNameLst>
                                          <p:attrName>style.visibility</p:attrName>
                                        </p:attrNameLst>
                                      </p:cBhvr>
                                      <p:to>
                                        <p:strVal val="visible"/>
                                      </p:to>
                                    </p:set>
                                    <p:animEffect transition="in" filter="blinds(horizontal)">
                                      <p:cBhvr>
                                        <p:cTn id="57" dur="500"/>
                                        <p:tgtEl>
                                          <p:spTgt spid="140292">
                                            <p:txEl>
                                              <p:pRg st="5" end="5"/>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140295"/>
                                        </p:tgtEl>
                                        <p:attrNameLst>
                                          <p:attrName>style.visibility</p:attrName>
                                        </p:attrNameLst>
                                      </p:cBhvr>
                                      <p:to>
                                        <p:strVal val="visible"/>
                                      </p:to>
                                    </p:set>
                                    <p:animEffect transition="in" filter="diamond(in)">
                                      <p:cBhvr>
                                        <p:cTn id="62" dur="2000"/>
                                        <p:tgtEl>
                                          <p:spTgt spid="140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08720"/>
            <a:ext cx="8856984" cy="5382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454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5"/>
          <p:cNvGrpSpPr>
            <a:grpSpLocks/>
          </p:cNvGrpSpPr>
          <p:nvPr/>
        </p:nvGrpSpPr>
        <p:grpSpPr bwMode="auto">
          <a:xfrm>
            <a:off x="2328347" y="1000125"/>
            <a:ext cx="7440062" cy="5429250"/>
            <a:chOff x="928662" y="1000108"/>
            <a:chExt cx="7215238" cy="5429288"/>
          </a:xfrm>
        </p:grpSpPr>
        <p:sp>
          <p:nvSpPr>
            <p:cNvPr id="20483" name="AutoShape 7" descr="羊皮纸"/>
            <p:cNvSpPr>
              <a:spLocks noChangeArrowheads="1"/>
            </p:cNvSpPr>
            <p:nvPr/>
          </p:nvSpPr>
          <p:spPr bwMode="auto">
            <a:xfrm>
              <a:off x="928662" y="1000108"/>
              <a:ext cx="7215238" cy="5429288"/>
            </a:xfrm>
            <a:prstGeom prst="verticalScroll">
              <a:avLst>
                <a:gd name="adj" fmla="val 12500"/>
              </a:avLst>
            </a:prstGeom>
            <a:blipFill dpi="0" rotWithShape="1">
              <a:blip r:embed="rId3"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0485" name="Rectangle 9"/>
            <p:cNvSpPr>
              <a:spLocks noChangeArrowheads="1"/>
            </p:cNvSpPr>
            <p:nvPr/>
          </p:nvSpPr>
          <p:spPr bwMode="auto">
            <a:xfrm>
              <a:off x="2071670" y="1857364"/>
              <a:ext cx="5138015" cy="4286280"/>
            </a:xfrm>
            <a:prstGeom prst="rect">
              <a:avLst/>
            </a:prstGeom>
            <a:noFill/>
            <a:ln w="28575">
              <a:solidFill>
                <a:srgbClr val="05AD01"/>
              </a:solidFill>
              <a:miter lim="800000"/>
              <a:headEnd/>
              <a:tailEnd/>
            </a:ln>
          </p:spPr>
          <p:txBody>
            <a:bodyPr lIns="63500" tIns="133200" rIns="63500" bIns="133200"/>
            <a:lstStyle/>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的原理</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程序访问的局部性原理</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en-US" altLang="zh-CN" sz="2000" b="1" dirty="0">
                  <a:solidFill>
                    <a:schemeClr val="bg1">
                      <a:lumMod val="65000"/>
                    </a:schemeClr>
                  </a:solidFill>
                </a:rPr>
                <a:t>Cache</a:t>
              </a:r>
              <a:r>
                <a:rPr lang="zh-CN" altLang="en-US" sz="2000" b="1" dirty="0">
                  <a:solidFill>
                    <a:schemeClr val="bg1">
                      <a:lumMod val="65000"/>
                    </a:schemeClr>
                  </a:solidFill>
                </a:rPr>
                <a:t>的结构与工作原理</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的映射机制</a:t>
              </a:r>
              <a:endParaRPr lang="en-US" altLang="zh-CN" sz="28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全相联映射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直接映射</a:t>
              </a:r>
              <a:endParaRPr lang="en-US" altLang="zh-CN" sz="2000" b="1" dirty="0">
                <a:solidFill>
                  <a:schemeClr val="bg1">
                    <a:lumMod val="65000"/>
                  </a:schemeClr>
                </a:solidFill>
              </a:endParaRPr>
            </a:p>
            <a:p>
              <a:pPr marL="971550" lvl="1" indent="-514350" eaLnBrk="0" hangingPunct="0">
                <a:lnSpc>
                  <a:spcPct val="120000"/>
                </a:lnSpc>
                <a:spcBef>
                  <a:spcPts val="0"/>
                </a:spcBef>
                <a:buClr>
                  <a:schemeClr val="bg1">
                    <a:lumMod val="65000"/>
                  </a:schemeClr>
                </a:buClr>
                <a:buSzPct val="100000"/>
                <a:buFont typeface="+mj-lt"/>
                <a:buAutoNum type="arabicPeriod"/>
              </a:pPr>
              <a:r>
                <a:rPr lang="zh-CN" altLang="en-US" sz="2000" b="1" dirty="0">
                  <a:solidFill>
                    <a:schemeClr val="bg1">
                      <a:lumMod val="65000"/>
                    </a:schemeClr>
                  </a:solidFill>
                </a:rPr>
                <a:t>组相联映射</a:t>
              </a:r>
              <a:endParaRPr lang="en-US" altLang="zh-CN" sz="2000" b="1" dirty="0">
                <a:solidFill>
                  <a:schemeClr val="bg1">
                    <a:lumMod val="65000"/>
                  </a:schemeClr>
                </a:solidFill>
              </a:endParaRPr>
            </a:p>
            <a:p>
              <a:pPr marL="514350" indent="-514350" eaLnBrk="0" hangingPunct="0">
                <a:lnSpc>
                  <a:spcPct val="120000"/>
                </a:lnSpc>
                <a:spcBef>
                  <a:spcPts val="0"/>
                </a:spcBef>
                <a:buClr>
                  <a:schemeClr val="bg1">
                    <a:lumMod val="65000"/>
                  </a:schemeClr>
                </a:buClr>
                <a:buSzPct val="100000"/>
                <a:buFont typeface="+mj-ea"/>
                <a:buAutoNum type="ea1JpnChsDbPeriod"/>
              </a:pPr>
              <a:r>
                <a:rPr lang="en-US" altLang="zh-CN" sz="2800" b="1" dirty="0">
                  <a:solidFill>
                    <a:schemeClr val="bg1">
                      <a:lumMod val="65000"/>
                    </a:schemeClr>
                  </a:solidFill>
                </a:rPr>
                <a:t>Cache</a:t>
              </a:r>
              <a:r>
                <a:rPr lang="zh-CN" altLang="en-US" sz="2800" b="1" dirty="0">
                  <a:solidFill>
                    <a:schemeClr val="bg1">
                      <a:lumMod val="65000"/>
                    </a:schemeClr>
                  </a:solidFill>
                </a:rPr>
                <a:t>的替换策略</a:t>
              </a:r>
              <a:endParaRPr lang="en-US" altLang="zh-CN" sz="2800" b="1" dirty="0">
                <a:solidFill>
                  <a:schemeClr val="bg1">
                    <a:lumMod val="65000"/>
                  </a:schemeClr>
                </a:solidFill>
              </a:endParaRPr>
            </a:p>
            <a:p>
              <a:pPr marL="514350" indent="-514350" eaLnBrk="0" hangingPunct="0">
                <a:lnSpc>
                  <a:spcPct val="120000"/>
                </a:lnSpc>
                <a:spcBef>
                  <a:spcPts val="0"/>
                </a:spcBef>
                <a:buClr>
                  <a:srgbClr val="FF0000"/>
                </a:buClr>
                <a:buSzPct val="100000"/>
                <a:buFont typeface="+mj-ea"/>
                <a:buAutoNum type="ea1JpnChsDbPeriod"/>
              </a:pPr>
              <a:r>
                <a:rPr lang="en-US" altLang="zh-CN" sz="2800" b="1" dirty="0">
                  <a:solidFill>
                    <a:schemeClr val="tx1"/>
                  </a:solidFill>
                </a:rPr>
                <a:t>Cache</a:t>
              </a:r>
              <a:r>
                <a:rPr lang="zh-CN" altLang="en-US" sz="2800" b="1" dirty="0">
                  <a:solidFill>
                    <a:schemeClr val="tx1"/>
                  </a:solidFill>
                </a:rPr>
                <a:t>性能分析</a:t>
              </a:r>
            </a:p>
          </p:txBody>
        </p:sp>
      </p:grpSp>
      <p:sp>
        <p:nvSpPr>
          <p:cNvPr id="6" name="Rectangle 8"/>
          <p:cNvSpPr>
            <a:spLocks noChangeArrowheads="1"/>
          </p:cNvSpPr>
          <p:nvPr/>
        </p:nvSpPr>
        <p:spPr bwMode="auto">
          <a:xfrm>
            <a:off x="3143253" y="1071562"/>
            <a:ext cx="6321027" cy="557905"/>
          </a:xfrm>
          <a:prstGeom prst="rect">
            <a:avLst/>
          </a:prstGeom>
          <a:noFill/>
          <a:ln w="9525">
            <a:noFill/>
            <a:miter lim="800000"/>
            <a:headEnd/>
            <a:tailEnd/>
          </a:ln>
        </p:spPr>
        <p:txBody>
          <a:bodyPr/>
          <a:lstStyle/>
          <a:p>
            <a:pPr algn="ctr" eaLnBrk="0" hangingPunct="0">
              <a:lnSpc>
                <a:spcPct val="87000"/>
              </a:lnSpc>
              <a:buNone/>
            </a:pPr>
            <a:r>
              <a:rPr lang="zh-CN" altLang="en-US" sz="2800" b="1" dirty="0">
                <a:solidFill>
                  <a:srgbClr val="FF0000"/>
                </a:solidFill>
                <a:latin typeface="楷体_GB2312"/>
                <a:ea typeface="楷体_GB2312"/>
                <a:cs typeface="楷体_GB2312"/>
              </a:rPr>
              <a:t>第七部分：高速缓冲存储器</a:t>
            </a:r>
          </a:p>
        </p:txBody>
      </p:sp>
    </p:spTree>
    <p:extLst>
      <p:ext uri="{BB962C8B-B14F-4D97-AF65-F5344CB8AC3E}">
        <p14:creationId xmlns:p14="http://schemas.microsoft.com/office/powerpoint/2010/main" val="493387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14919" y="260648"/>
            <a:ext cx="1055158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的容量</a:t>
            </a:r>
          </a:p>
        </p:txBody>
      </p:sp>
      <p:sp>
        <p:nvSpPr>
          <p:cNvPr id="43011" name="Text Box 7"/>
          <p:cNvSpPr txBox="1">
            <a:spLocks noChangeArrowheads="1"/>
          </p:cNvSpPr>
          <p:nvPr/>
        </p:nvSpPr>
        <p:spPr bwMode="auto">
          <a:xfrm>
            <a:off x="774700" y="884241"/>
            <a:ext cx="10464800" cy="929485"/>
          </a:xfrm>
          <a:prstGeom prst="rect">
            <a:avLst/>
          </a:prstGeom>
          <a:noFill/>
          <a:ln w="12700">
            <a:noFill/>
            <a:miter lim="800000"/>
            <a:headEnd/>
            <a:tailEnd/>
          </a:ln>
        </p:spPr>
        <p:txBody>
          <a:bodyPr>
            <a:spAutoFit/>
          </a:bodyPr>
          <a:lstStyle/>
          <a:p>
            <a:pPr eaLnBrk="0" hangingPunct="0">
              <a:spcBef>
                <a:spcPts val="0"/>
              </a:spcBef>
              <a:buClr>
                <a:schemeClr val="accent1"/>
              </a:buClr>
              <a:buFont typeface="Wingdings" pitchFamily="2" charset="2"/>
              <a:buChar char="n"/>
            </a:pPr>
            <a:r>
              <a:rPr lang="en-US" altLang="zh-CN" sz="2400" b="1" dirty="0">
                <a:solidFill>
                  <a:schemeClr val="tx1"/>
                </a:solidFill>
                <a:cs typeface="Times New Roman" pitchFamily="18" charset="0"/>
              </a:rPr>
              <a:t>Cache</a:t>
            </a:r>
            <a:r>
              <a:rPr lang="zh-CN" altLang="en-US" sz="2400" b="1" dirty="0">
                <a:solidFill>
                  <a:schemeClr val="tx1"/>
                </a:solidFill>
                <a:cs typeface="Times New Roman" pitchFamily="18" charset="0"/>
              </a:rPr>
              <a:t>的容量</a:t>
            </a:r>
            <a:endParaRPr lang="en-US" altLang="zh-CN" sz="2400" b="1" dirty="0">
              <a:solidFill>
                <a:schemeClr val="tx1"/>
              </a:solidFill>
              <a:cs typeface="Times New Roman" pitchFamily="18" charset="0"/>
            </a:endParaRPr>
          </a:p>
          <a:p>
            <a:pPr lvl="1" eaLnBrk="0" hangingPunct="0">
              <a:spcBef>
                <a:spcPts val="0"/>
              </a:spcBef>
              <a:buClr>
                <a:schemeClr val="accent1"/>
              </a:buClr>
              <a:buFont typeface="Wingdings" pitchFamily="2" charset="2"/>
              <a:buChar char="Ø"/>
            </a:pPr>
            <a:r>
              <a:rPr lang="zh-CN" altLang="en-US" sz="2000" b="1" dirty="0">
                <a:solidFill>
                  <a:schemeClr val="tx1"/>
                </a:solidFill>
                <a:cs typeface="Times New Roman" pitchFamily="18" charset="0"/>
              </a:rPr>
              <a:t>不作特殊申明时，</a:t>
            </a:r>
            <a:r>
              <a:rPr lang="en-US" altLang="zh-CN" sz="2000" b="1" dirty="0">
                <a:solidFill>
                  <a:schemeClr val="tx1"/>
                </a:solidFill>
                <a:cs typeface="Times New Roman" pitchFamily="18" charset="0"/>
              </a:rPr>
              <a:t>Cache</a:t>
            </a:r>
            <a:r>
              <a:rPr lang="zh-CN" altLang="en-US" sz="2000" b="1" dirty="0">
                <a:solidFill>
                  <a:schemeClr val="tx1"/>
                </a:solidFill>
                <a:cs typeface="Times New Roman" pitchFamily="18" charset="0"/>
              </a:rPr>
              <a:t>的容量指</a:t>
            </a:r>
            <a:r>
              <a:rPr lang="en-US" altLang="zh-CN" sz="2000" b="1" dirty="0">
                <a:solidFill>
                  <a:schemeClr val="tx1"/>
                </a:solidFill>
                <a:cs typeface="Times New Roman" pitchFamily="18" charset="0"/>
              </a:rPr>
              <a:t>Cache</a:t>
            </a:r>
            <a:r>
              <a:rPr lang="zh-CN" altLang="en-US" sz="2000" b="1" dirty="0">
                <a:solidFill>
                  <a:schemeClr val="tx1"/>
                </a:solidFill>
                <a:cs typeface="Times New Roman" pitchFamily="18" charset="0"/>
              </a:rPr>
              <a:t>数据块的容量；</a:t>
            </a:r>
            <a:endParaRPr lang="en-US" altLang="zh-CN" sz="2000" b="1" dirty="0">
              <a:solidFill>
                <a:schemeClr val="tx1"/>
              </a:solidFill>
              <a:cs typeface="Times New Roman" pitchFamily="18" charset="0"/>
            </a:endParaRPr>
          </a:p>
          <a:p>
            <a:pPr lvl="1" eaLnBrk="0" hangingPunct="0">
              <a:spcBef>
                <a:spcPts val="0"/>
              </a:spcBef>
              <a:buClr>
                <a:schemeClr val="accent1"/>
              </a:buClr>
              <a:buFont typeface="Wingdings" pitchFamily="2" charset="2"/>
              <a:buChar char="Ø"/>
            </a:pPr>
            <a:r>
              <a:rPr lang="en-US" altLang="zh-CN" sz="2000" b="1" dirty="0">
                <a:solidFill>
                  <a:schemeClr val="tx1"/>
                </a:solidFill>
                <a:cs typeface="Times New Roman" pitchFamily="18" charset="0"/>
              </a:rPr>
              <a:t>Cache</a:t>
            </a:r>
            <a:r>
              <a:rPr lang="zh-CN" altLang="en-US" sz="2000" b="1" dirty="0">
                <a:solidFill>
                  <a:schemeClr val="tx1"/>
                </a:solidFill>
                <a:cs typeface="Times New Roman" pitchFamily="18" charset="0"/>
              </a:rPr>
              <a:t>实际总的存储容量实际上还包含</a:t>
            </a:r>
            <a:r>
              <a:rPr lang="en-US" altLang="zh-CN" sz="2000" b="1" dirty="0">
                <a:solidFill>
                  <a:schemeClr val="tx1"/>
                </a:solidFill>
                <a:cs typeface="Times New Roman" pitchFamily="18" charset="0"/>
              </a:rPr>
              <a:t>tag</a:t>
            </a:r>
            <a:r>
              <a:rPr lang="zh-CN" altLang="en-US" sz="2000" b="1" dirty="0">
                <a:solidFill>
                  <a:schemeClr val="tx1"/>
                </a:solidFill>
                <a:cs typeface="Times New Roman" pitchFamily="18" charset="0"/>
              </a:rPr>
              <a:t>和</a:t>
            </a:r>
            <a:r>
              <a:rPr lang="en-US" altLang="zh-CN" sz="2000" b="1" dirty="0">
                <a:solidFill>
                  <a:schemeClr val="tx1"/>
                </a:solidFill>
                <a:cs typeface="Times New Roman" pitchFamily="18" charset="0"/>
              </a:rPr>
              <a:t>valid bit</a:t>
            </a:r>
            <a:r>
              <a:rPr lang="zh-CN" altLang="en-US" sz="2000" b="1" dirty="0">
                <a:solidFill>
                  <a:schemeClr val="tx1"/>
                </a:solidFill>
                <a:cs typeface="Times New Roman" pitchFamily="18" charset="0"/>
              </a:rPr>
              <a:t>的位数。</a:t>
            </a:r>
          </a:p>
        </p:txBody>
      </p:sp>
      <p:sp>
        <p:nvSpPr>
          <p:cNvPr id="43012" name="TextBox 5"/>
          <p:cNvSpPr txBox="1">
            <a:spLocks noChangeArrowheads="1"/>
          </p:cNvSpPr>
          <p:nvPr/>
        </p:nvSpPr>
        <p:spPr bwMode="auto">
          <a:xfrm>
            <a:off x="801555" y="3789040"/>
            <a:ext cx="10287000" cy="2957733"/>
          </a:xfrm>
          <a:prstGeom prst="rect">
            <a:avLst/>
          </a:prstGeom>
          <a:noFill/>
          <a:ln w="9525">
            <a:noFill/>
            <a:miter lim="800000"/>
            <a:headEnd/>
            <a:tailEnd/>
          </a:ln>
        </p:spPr>
        <p:txBody>
          <a:bodyPr wrap="square">
            <a:spAutoFit/>
          </a:bodyPr>
          <a:lstStyle/>
          <a:p>
            <a:pPr marL="269875" indent="-269875" eaLnBrk="0" hangingPunct="0">
              <a:buClr>
                <a:srgbClr val="FF0000"/>
              </a:buClr>
              <a:buFont typeface="Wingdings" pitchFamily="2" charset="2"/>
              <a:buChar char="n"/>
            </a:pPr>
            <a:r>
              <a:rPr lang="zh-CN" altLang="en-US" sz="2400" b="1" dirty="0">
                <a:solidFill>
                  <a:schemeClr val="tx1"/>
                </a:solidFill>
              </a:rPr>
              <a:t>例：假设一直接映射像</a:t>
            </a:r>
            <a:r>
              <a:rPr lang="en-US" altLang="zh-CN" sz="2400" b="1" dirty="0">
                <a:solidFill>
                  <a:schemeClr val="tx1"/>
                </a:solidFill>
              </a:rPr>
              <a:t>Cache</a:t>
            </a:r>
            <a:r>
              <a:rPr lang="zh-CN" altLang="en-US" sz="2400" b="1" dirty="0">
                <a:solidFill>
                  <a:schemeClr val="tx1"/>
                </a:solidFill>
              </a:rPr>
              <a:t>，有</a:t>
            </a:r>
            <a:r>
              <a:rPr lang="en-US" altLang="zh-CN" sz="2400" b="1" dirty="0">
                <a:solidFill>
                  <a:schemeClr val="tx1"/>
                </a:solidFill>
              </a:rPr>
              <a:t>16KB</a:t>
            </a:r>
            <a:r>
              <a:rPr lang="zh-CN" altLang="en-US" sz="2400" b="1" dirty="0">
                <a:solidFill>
                  <a:schemeClr val="tx1"/>
                </a:solidFill>
              </a:rPr>
              <a:t>数据，块大小为</a:t>
            </a:r>
            <a:r>
              <a:rPr lang="en-US" altLang="zh-CN" sz="2400" b="1" dirty="0">
                <a:solidFill>
                  <a:schemeClr val="tx1"/>
                </a:solidFill>
              </a:rPr>
              <a:t>4</a:t>
            </a:r>
            <a:r>
              <a:rPr lang="zh-CN" altLang="en-US" sz="2400" b="1" dirty="0">
                <a:solidFill>
                  <a:schemeClr val="tx1"/>
                </a:solidFill>
              </a:rPr>
              <a:t>个字（</a:t>
            </a:r>
            <a:r>
              <a:rPr lang="en-US" altLang="zh-CN" sz="2400" b="1" dirty="0">
                <a:solidFill>
                  <a:schemeClr val="tx1"/>
                </a:solidFill>
              </a:rPr>
              <a:t>32</a:t>
            </a:r>
            <a:r>
              <a:rPr lang="zh-CN" altLang="en-US" sz="2400" b="1" dirty="0">
                <a:solidFill>
                  <a:schemeClr val="tx1"/>
                </a:solidFill>
              </a:rPr>
              <a:t>位字），主存地址</a:t>
            </a:r>
            <a:r>
              <a:rPr lang="en-US" altLang="zh-CN" sz="2400" b="1" dirty="0">
                <a:solidFill>
                  <a:schemeClr val="tx1"/>
                </a:solidFill>
              </a:rPr>
              <a:t>32</a:t>
            </a:r>
            <a:r>
              <a:rPr lang="zh-CN" altLang="en-US" sz="2400" b="1" dirty="0">
                <a:solidFill>
                  <a:schemeClr val="tx1"/>
                </a:solidFill>
              </a:rPr>
              <a:t>位，每个数据块包括</a:t>
            </a:r>
            <a:r>
              <a:rPr lang="en-US" altLang="zh-CN" sz="2400" b="1" dirty="0">
                <a:solidFill>
                  <a:schemeClr val="tx1"/>
                </a:solidFill>
              </a:rPr>
              <a:t>1</a:t>
            </a:r>
            <a:r>
              <a:rPr lang="zh-CN" altLang="en-US" sz="2400" b="1" dirty="0">
                <a:solidFill>
                  <a:schemeClr val="tx1"/>
                </a:solidFill>
              </a:rPr>
              <a:t>位有效位，计算实现该</a:t>
            </a:r>
            <a:r>
              <a:rPr lang="en-US" altLang="zh-CN" sz="2400" b="1" dirty="0">
                <a:solidFill>
                  <a:schemeClr val="tx1"/>
                </a:solidFill>
              </a:rPr>
              <a:t>Cache</a:t>
            </a:r>
            <a:r>
              <a:rPr lang="zh-CN" altLang="en-US" sz="2400" b="1" dirty="0">
                <a:solidFill>
                  <a:schemeClr val="tx1"/>
                </a:solidFill>
              </a:rPr>
              <a:t>所需总存储容量？</a:t>
            </a:r>
            <a:endParaRPr lang="en-US" altLang="zh-CN" sz="2400" b="1" dirty="0">
              <a:solidFill>
                <a:schemeClr val="tx1"/>
              </a:solidFill>
            </a:endParaRPr>
          </a:p>
          <a:p>
            <a:pPr marL="727075" lvl="1" indent="-269875" eaLnBrk="0" hangingPunct="0">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每数据块大小：</a:t>
            </a:r>
            <a:r>
              <a:rPr lang="en-US" altLang="zh-CN" sz="2000" b="1" dirty="0">
                <a:solidFill>
                  <a:schemeClr val="tx1"/>
                </a:solidFill>
              </a:rPr>
              <a:t>4×32 = 128 bits = 2</a:t>
            </a:r>
            <a:r>
              <a:rPr lang="en-US" altLang="zh-CN" sz="2000" b="1" baseline="30000" dirty="0">
                <a:solidFill>
                  <a:schemeClr val="tx1"/>
                </a:solidFill>
              </a:rPr>
              <a:t>4 </a:t>
            </a:r>
            <a:r>
              <a:rPr lang="en-US" altLang="zh-CN" sz="2000" b="1" dirty="0">
                <a:solidFill>
                  <a:schemeClr val="tx1"/>
                </a:solidFill>
              </a:rPr>
              <a:t>Bytes;</a:t>
            </a:r>
          </a:p>
          <a:p>
            <a:pPr marL="727075" lvl="1" indent="-269875" eaLnBrk="0" hangingPunct="0">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块数：</a:t>
            </a:r>
            <a:r>
              <a:rPr lang="en-US" altLang="zh-CN" sz="2000" b="1" dirty="0">
                <a:solidFill>
                  <a:schemeClr val="tx1"/>
                </a:solidFill>
              </a:rPr>
              <a:t>16K  ÷  2</a:t>
            </a:r>
            <a:r>
              <a:rPr lang="en-US" altLang="zh-CN" sz="2000" b="1" baseline="30000" dirty="0">
                <a:solidFill>
                  <a:schemeClr val="tx1"/>
                </a:solidFill>
              </a:rPr>
              <a:t>4</a:t>
            </a:r>
            <a:r>
              <a:rPr lang="en-US" altLang="zh-CN" sz="2000" b="1" dirty="0">
                <a:solidFill>
                  <a:schemeClr val="tx1"/>
                </a:solidFill>
              </a:rPr>
              <a:t> = 2</a:t>
            </a:r>
            <a:r>
              <a:rPr lang="en-US" altLang="zh-CN" sz="2000" b="1" baseline="30000" dirty="0">
                <a:solidFill>
                  <a:schemeClr val="tx1"/>
                </a:solidFill>
              </a:rPr>
              <a:t>10</a:t>
            </a:r>
            <a:r>
              <a:rPr lang="en-US" altLang="zh-CN" sz="2000" b="1" dirty="0">
                <a:solidFill>
                  <a:schemeClr val="tx1"/>
                </a:solidFill>
              </a:rPr>
              <a:t> </a:t>
            </a:r>
            <a:r>
              <a:rPr lang="zh-CN" altLang="en-US" sz="2000" b="1" dirty="0">
                <a:solidFill>
                  <a:schemeClr val="tx1"/>
                </a:solidFill>
              </a:rPr>
              <a:t>块；</a:t>
            </a:r>
            <a:endParaRPr lang="en-US" altLang="zh-CN" sz="2000" b="1" dirty="0">
              <a:solidFill>
                <a:schemeClr val="tx1"/>
              </a:solidFill>
            </a:endParaRPr>
          </a:p>
          <a:p>
            <a:pPr marL="727075" lvl="1" indent="-269875" eaLnBrk="0" hangingPunct="0">
              <a:buClr>
                <a:srgbClr val="FF0000"/>
              </a:buClr>
              <a:buFont typeface="Wingdings" pitchFamily="2" charset="2"/>
              <a:buChar char="Ø"/>
            </a:pPr>
            <a:r>
              <a:rPr lang="en-US" altLang="zh-CN" sz="2000" b="1" dirty="0">
                <a:solidFill>
                  <a:schemeClr val="tx1"/>
                </a:solidFill>
              </a:rPr>
              <a:t>tag</a:t>
            </a:r>
            <a:r>
              <a:rPr lang="zh-CN" altLang="en-US" sz="2000" b="1" dirty="0">
                <a:solidFill>
                  <a:schemeClr val="tx1"/>
                </a:solidFill>
              </a:rPr>
              <a:t>位数：</a:t>
            </a:r>
            <a:r>
              <a:rPr lang="en-US" altLang="zh-CN" sz="2000" b="1" dirty="0">
                <a:solidFill>
                  <a:schemeClr val="tx1"/>
                </a:solidFill>
              </a:rPr>
              <a:t>32 – 10 – 4 = 18 bits</a:t>
            </a:r>
          </a:p>
          <a:p>
            <a:pPr marL="727075" lvl="1" indent="-269875" eaLnBrk="0" hangingPunct="0">
              <a:buClr>
                <a:srgbClr val="FF0000"/>
              </a:buClr>
              <a:buFont typeface="Wingdings" pitchFamily="2" charset="2"/>
              <a:buChar char="Ø"/>
            </a:pPr>
            <a:r>
              <a:rPr lang="zh-CN" altLang="en-US" sz="2000" b="1" dirty="0">
                <a:solidFill>
                  <a:schemeClr val="tx1"/>
                </a:solidFill>
              </a:rPr>
              <a:t>有效位：</a:t>
            </a:r>
            <a:r>
              <a:rPr lang="en-US" altLang="zh-CN" sz="2000" b="1" dirty="0">
                <a:solidFill>
                  <a:schemeClr val="tx1"/>
                </a:solidFill>
              </a:rPr>
              <a:t>1</a:t>
            </a:r>
            <a:r>
              <a:rPr lang="zh-CN" altLang="en-US" sz="2000" b="1" dirty="0">
                <a:solidFill>
                  <a:schemeClr val="tx1"/>
                </a:solidFill>
              </a:rPr>
              <a:t>位</a:t>
            </a:r>
            <a:endParaRPr lang="en-US" altLang="zh-CN" sz="2000" b="1" dirty="0">
              <a:solidFill>
                <a:schemeClr val="tx1"/>
              </a:solidFill>
            </a:endParaRPr>
          </a:p>
          <a:p>
            <a:pPr marL="727075" lvl="1" indent="-269875" eaLnBrk="0" hangingPunct="0">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实际总容量：</a:t>
            </a:r>
            <a:r>
              <a:rPr lang="en-US" altLang="zh-CN" sz="2000" b="1" dirty="0">
                <a:solidFill>
                  <a:schemeClr val="tx1"/>
                </a:solidFill>
              </a:rPr>
              <a:t>2</a:t>
            </a:r>
            <a:r>
              <a:rPr lang="en-US" altLang="zh-CN" sz="2000" b="1" baseline="30000" dirty="0">
                <a:solidFill>
                  <a:schemeClr val="tx1"/>
                </a:solidFill>
              </a:rPr>
              <a:t>10 </a:t>
            </a:r>
            <a:r>
              <a:rPr lang="en-US" altLang="zh-CN" sz="2000" b="1" dirty="0">
                <a:solidFill>
                  <a:schemeClr val="tx1"/>
                </a:solidFill>
              </a:rPr>
              <a:t>× (128+18+1) = 147K</a:t>
            </a:r>
            <a:r>
              <a:rPr lang="zh-CN" altLang="en-US" sz="2000" b="1" dirty="0">
                <a:solidFill>
                  <a:schemeClr val="tx1"/>
                </a:solidFill>
              </a:rPr>
              <a:t>位 ≈ </a:t>
            </a:r>
            <a:r>
              <a:rPr lang="en-US" altLang="zh-CN" sz="2000" b="1" dirty="0">
                <a:solidFill>
                  <a:schemeClr val="tx1"/>
                </a:solidFill>
              </a:rPr>
              <a:t>18.4KB</a:t>
            </a:r>
            <a:endParaRPr lang="zh-CN" altLang="en-US" sz="2000" b="1" dirty="0">
              <a:solidFill>
                <a:schemeClr val="tx1"/>
              </a:solidFill>
            </a:endParaRPr>
          </a:p>
        </p:txBody>
      </p:sp>
      <p:sp>
        <p:nvSpPr>
          <p:cNvPr id="2" name="矩形 1"/>
          <p:cNvSpPr/>
          <p:nvPr/>
        </p:nvSpPr>
        <p:spPr bwMode="auto">
          <a:xfrm>
            <a:off x="2927648" y="2060848"/>
            <a:ext cx="576064"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kumimoji="0" lang="zh-CN" altLang="en-US" sz="2400" b="0" i="0" u="none" strike="noStrike" cap="none" normalizeH="0" baseline="0" dirty="0">
              <a:ln>
                <a:noFill/>
              </a:ln>
              <a:solidFill>
                <a:schemeClr val="accent1"/>
              </a:solidFill>
              <a:effectLst/>
              <a:latin typeface="Arial" pitchFamily="34" charset="0"/>
            </a:endParaRPr>
          </a:p>
        </p:txBody>
      </p:sp>
      <p:sp>
        <p:nvSpPr>
          <p:cNvPr id="3" name="矩形 2"/>
          <p:cNvSpPr/>
          <p:nvPr/>
        </p:nvSpPr>
        <p:spPr bwMode="auto">
          <a:xfrm>
            <a:off x="3599723" y="2060848"/>
            <a:ext cx="1440160"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kumimoji="0" lang="zh-CN" altLang="en-US" sz="2800" b="0" i="0" u="none" strike="noStrike" cap="none" normalizeH="0" baseline="0">
              <a:ln>
                <a:noFill/>
              </a:ln>
              <a:solidFill>
                <a:schemeClr val="accent1"/>
              </a:solidFill>
              <a:effectLst/>
              <a:latin typeface="Arial" pitchFamily="34" charset="0"/>
            </a:endParaRPr>
          </a:p>
        </p:txBody>
      </p:sp>
      <p:sp>
        <p:nvSpPr>
          <p:cNvPr id="4" name="矩形 3"/>
          <p:cNvSpPr/>
          <p:nvPr/>
        </p:nvSpPr>
        <p:spPr bwMode="auto">
          <a:xfrm>
            <a:off x="5135893" y="2060848"/>
            <a:ext cx="4416491" cy="151216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kumimoji="0" lang="zh-CN" altLang="en-US" sz="2800" b="0" i="0" u="none" strike="noStrike" cap="none" normalizeH="0" baseline="0">
              <a:ln>
                <a:noFill/>
              </a:ln>
              <a:solidFill>
                <a:schemeClr val="accent1"/>
              </a:solidFill>
              <a:effectLst/>
              <a:latin typeface="Arial" pitchFamily="34" charset="0"/>
            </a:endParaRPr>
          </a:p>
        </p:txBody>
      </p:sp>
      <p:sp>
        <p:nvSpPr>
          <p:cNvPr id="5" name="TextBox 4"/>
          <p:cNvSpPr txBox="1"/>
          <p:nvPr/>
        </p:nvSpPr>
        <p:spPr>
          <a:xfrm>
            <a:off x="6212550" y="2564907"/>
            <a:ext cx="2263180" cy="406265"/>
          </a:xfrm>
          <a:prstGeom prst="rect">
            <a:avLst/>
          </a:prstGeom>
          <a:noFill/>
        </p:spPr>
        <p:txBody>
          <a:bodyPr wrap="square" rtlCol="0">
            <a:spAutoFit/>
          </a:bodyPr>
          <a:lstStyle/>
          <a:p>
            <a:pPr algn="ctr">
              <a:buNone/>
            </a:pPr>
            <a:r>
              <a:rPr lang="en-US" altLang="zh-CN" sz="2400" dirty="0">
                <a:solidFill>
                  <a:schemeClr val="accent1"/>
                </a:solidFill>
              </a:rPr>
              <a:t>Data</a:t>
            </a:r>
            <a:endParaRPr lang="zh-CN" altLang="en-US" sz="2400" dirty="0">
              <a:solidFill>
                <a:schemeClr val="accent1"/>
              </a:solidFill>
            </a:endParaRPr>
          </a:p>
        </p:txBody>
      </p:sp>
      <p:sp>
        <p:nvSpPr>
          <p:cNvPr id="9" name="TextBox 8"/>
          <p:cNvSpPr txBox="1"/>
          <p:nvPr/>
        </p:nvSpPr>
        <p:spPr>
          <a:xfrm>
            <a:off x="3599724" y="2564907"/>
            <a:ext cx="1440161" cy="406265"/>
          </a:xfrm>
          <a:prstGeom prst="rect">
            <a:avLst/>
          </a:prstGeom>
          <a:noFill/>
        </p:spPr>
        <p:txBody>
          <a:bodyPr wrap="square" rtlCol="0">
            <a:spAutoFit/>
          </a:bodyPr>
          <a:lstStyle/>
          <a:p>
            <a:pPr algn="ctr">
              <a:buNone/>
            </a:pPr>
            <a:r>
              <a:rPr lang="en-US" altLang="zh-CN" sz="2400" dirty="0">
                <a:solidFill>
                  <a:schemeClr val="accent1"/>
                </a:solidFill>
              </a:rPr>
              <a:t>Tag</a:t>
            </a:r>
            <a:endParaRPr lang="zh-CN" altLang="en-US" sz="2400" dirty="0">
              <a:solidFill>
                <a:schemeClr val="accent1"/>
              </a:solidFill>
            </a:endParaRPr>
          </a:p>
        </p:txBody>
      </p:sp>
      <p:sp>
        <p:nvSpPr>
          <p:cNvPr id="10" name="TextBox 9"/>
          <p:cNvSpPr txBox="1"/>
          <p:nvPr/>
        </p:nvSpPr>
        <p:spPr>
          <a:xfrm>
            <a:off x="2927649" y="2564907"/>
            <a:ext cx="576064" cy="406265"/>
          </a:xfrm>
          <a:prstGeom prst="rect">
            <a:avLst/>
          </a:prstGeom>
          <a:noFill/>
        </p:spPr>
        <p:txBody>
          <a:bodyPr wrap="square" rtlCol="0">
            <a:spAutoFit/>
          </a:bodyPr>
          <a:lstStyle/>
          <a:p>
            <a:pPr algn="ctr">
              <a:buNone/>
            </a:pPr>
            <a:r>
              <a:rPr lang="en-US" altLang="zh-CN" sz="2400" dirty="0">
                <a:solidFill>
                  <a:schemeClr val="accent1"/>
                </a:solidFill>
              </a:rPr>
              <a:t>V</a:t>
            </a:r>
            <a:endParaRPr lang="zh-CN" altLang="en-US" sz="2400" dirty="0">
              <a:solidFill>
                <a:schemeClr val="accent1"/>
              </a:solidFill>
            </a:endParaRPr>
          </a:p>
        </p:txBody>
      </p:sp>
      <p:sp>
        <p:nvSpPr>
          <p:cNvPr id="6" name="矩形 5"/>
          <p:cNvSpPr/>
          <p:nvPr/>
        </p:nvSpPr>
        <p:spPr>
          <a:xfrm>
            <a:off x="1138811" y="2447602"/>
            <a:ext cx="1217000" cy="738664"/>
          </a:xfrm>
          <a:prstGeom prst="rect">
            <a:avLst/>
          </a:prstGeom>
        </p:spPr>
        <p:txBody>
          <a:bodyPr wrap="none">
            <a:spAutoFit/>
          </a:bodyPr>
          <a:lstStyle/>
          <a:p>
            <a:pPr>
              <a:buNone/>
            </a:pPr>
            <a:r>
              <a:rPr lang="en-US" altLang="zh-CN" sz="2000" b="1" dirty="0">
                <a:solidFill>
                  <a:schemeClr val="accent2">
                    <a:lumMod val="75000"/>
                  </a:schemeClr>
                </a:solidFill>
              </a:rPr>
              <a:t>Cache</a:t>
            </a:r>
            <a:r>
              <a:rPr lang="zh-CN" altLang="en-US" sz="2000" dirty="0">
                <a:solidFill>
                  <a:schemeClr val="accent2">
                    <a:lumMod val="75000"/>
                  </a:schemeClr>
                </a:solidFill>
              </a:rPr>
              <a:t>的</a:t>
            </a:r>
            <a:endParaRPr lang="en-US" altLang="zh-CN" sz="2000" dirty="0">
              <a:solidFill>
                <a:schemeClr val="accent2">
                  <a:lumMod val="75000"/>
                </a:schemeClr>
              </a:solidFill>
            </a:endParaRPr>
          </a:p>
          <a:p>
            <a:pPr>
              <a:buNone/>
            </a:pPr>
            <a:r>
              <a:rPr lang="zh-CN" altLang="en-US" sz="2000" dirty="0">
                <a:solidFill>
                  <a:schemeClr val="accent2">
                    <a:lumMod val="75000"/>
                  </a:schemeClr>
                </a:solidFill>
              </a:rPr>
              <a:t>存储布局</a:t>
            </a:r>
          </a:p>
        </p:txBody>
      </p:sp>
    </p:spTree>
    <p:extLst>
      <p:ext uri="{BB962C8B-B14F-4D97-AF65-F5344CB8AC3E}">
        <p14:creationId xmlns:p14="http://schemas.microsoft.com/office/powerpoint/2010/main" val="16799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320093"/>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的容量</a:t>
            </a:r>
          </a:p>
        </p:txBody>
      </p:sp>
      <p:sp>
        <p:nvSpPr>
          <p:cNvPr id="4" name="TextBox 5"/>
          <p:cNvSpPr txBox="1">
            <a:spLocks noChangeArrowheads="1"/>
          </p:cNvSpPr>
          <p:nvPr/>
        </p:nvSpPr>
        <p:spPr bwMode="auto">
          <a:xfrm>
            <a:off x="407368" y="692696"/>
            <a:ext cx="10287000" cy="2185214"/>
          </a:xfrm>
          <a:prstGeom prst="rect">
            <a:avLst/>
          </a:prstGeom>
          <a:noFill/>
          <a:ln w="9525">
            <a:noFill/>
            <a:miter lim="800000"/>
            <a:headEnd/>
            <a:tailEnd/>
          </a:ln>
        </p:spPr>
        <p:txBody>
          <a:bodyPr>
            <a:spAutoFit/>
          </a:bodyPr>
          <a:lstStyle/>
          <a:p>
            <a:pPr marL="269875" indent="-269875" eaLnBrk="0" hangingPunct="0">
              <a:lnSpc>
                <a:spcPct val="120000"/>
              </a:lnSpc>
              <a:buClr>
                <a:srgbClr val="FF0000"/>
              </a:buClr>
              <a:buFont typeface="Wingdings" pitchFamily="2" charset="2"/>
              <a:buChar char="n"/>
            </a:pPr>
            <a:r>
              <a:rPr lang="zh-CN" altLang="en-US" sz="2000" b="1" dirty="0">
                <a:solidFill>
                  <a:schemeClr val="tx1"/>
                </a:solidFill>
              </a:rPr>
              <a:t>例：假设一</a:t>
            </a:r>
            <a:r>
              <a:rPr lang="en-US" altLang="zh-CN" sz="2000" b="1" dirty="0">
                <a:solidFill>
                  <a:schemeClr val="tx1"/>
                </a:solidFill>
              </a:rPr>
              <a:t>4</a:t>
            </a:r>
            <a:r>
              <a:rPr lang="zh-CN" altLang="en-US" sz="2000" b="1" dirty="0">
                <a:solidFill>
                  <a:schemeClr val="tx1"/>
                </a:solidFill>
              </a:rPr>
              <a:t>路组相联</a:t>
            </a:r>
            <a:r>
              <a:rPr lang="en-US" altLang="zh-CN" sz="2000" b="1" dirty="0">
                <a:solidFill>
                  <a:schemeClr val="tx1"/>
                </a:solidFill>
              </a:rPr>
              <a:t>Cache</a:t>
            </a:r>
            <a:r>
              <a:rPr lang="zh-CN" altLang="en-US" sz="2000" b="1" dirty="0">
                <a:solidFill>
                  <a:schemeClr val="tx1"/>
                </a:solidFill>
              </a:rPr>
              <a:t>，数据存储空间大小</a:t>
            </a:r>
            <a:r>
              <a:rPr lang="en-US" altLang="zh-CN" sz="2000" b="1" dirty="0">
                <a:solidFill>
                  <a:schemeClr val="tx1"/>
                </a:solidFill>
              </a:rPr>
              <a:t>64KB</a:t>
            </a:r>
            <a:r>
              <a:rPr lang="zh-CN" altLang="en-US" sz="2000" b="1" dirty="0">
                <a:solidFill>
                  <a:schemeClr val="tx1"/>
                </a:solidFill>
              </a:rPr>
              <a:t>，块大小为</a:t>
            </a:r>
            <a:r>
              <a:rPr lang="en-US" altLang="zh-CN" sz="2000" b="1" dirty="0">
                <a:solidFill>
                  <a:schemeClr val="tx1"/>
                </a:solidFill>
              </a:rPr>
              <a:t>16</a:t>
            </a:r>
            <a:r>
              <a:rPr lang="zh-CN" altLang="en-US" sz="2000" b="1" dirty="0">
                <a:solidFill>
                  <a:schemeClr val="tx1"/>
                </a:solidFill>
              </a:rPr>
              <a:t>字节，主存地址</a:t>
            </a:r>
            <a:r>
              <a:rPr lang="en-US" altLang="zh-CN" sz="2000" b="1" dirty="0">
                <a:solidFill>
                  <a:schemeClr val="tx1"/>
                </a:solidFill>
              </a:rPr>
              <a:t>32</a:t>
            </a:r>
            <a:r>
              <a:rPr lang="zh-CN" altLang="en-US" sz="2000" b="1" dirty="0">
                <a:solidFill>
                  <a:schemeClr val="tx1"/>
                </a:solidFill>
              </a:rPr>
              <a:t>位，主存一个字包含</a:t>
            </a:r>
            <a:r>
              <a:rPr lang="en-US" altLang="zh-CN" sz="2000" b="1" dirty="0">
                <a:solidFill>
                  <a:schemeClr val="tx1"/>
                </a:solidFill>
              </a:rPr>
              <a:t>4</a:t>
            </a:r>
            <a:r>
              <a:rPr lang="zh-CN" altLang="en-US" sz="2000" b="1" dirty="0">
                <a:solidFill>
                  <a:schemeClr val="tx1"/>
                </a:solidFill>
              </a:rPr>
              <a:t>个字节，</a:t>
            </a:r>
            <a:r>
              <a:rPr lang="en-US" altLang="zh-CN" sz="2000" b="1" dirty="0">
                <a:solidFill>
                  <a:schemeClr val="tx1"/>
                </a:solidFill>
              </a:rPr>
              <a:t>Cache</a:t>
            </a:r>
            <a:r>
              <a:rPr lang="zh-CN" altLang="en-US" sz="2000" b="1" dirty="0">
                <a:solidFill>
                  <a:schemeClr val="tx1"/>
                </a:solidFill>
              </a:rPr>
              <a:t>采用写回策略，每个数据块包括</a:t>
            </a:r>
            <a:r>
              <a:rPr lang="en-US" altLang="zh-CN" sz="2000" b="1" dirty="0">
                <a:solidFill>
                  <a:schemeClr val="tx1"/>
                </a:solidFill>
              </a:rPr>
              <a:t>1</a:t>
            </a:r>
            <a:r>
              <a:rPr lang="zh-CN" altLang="en-US" sz="2000" b="1" dirty="0">
                <a:solidFill>
                  <a:schemeClr val="tx1"/>
                </a:solidFill>
              </a:rPr>
              <a:t>位有效位，</a:t>
            </a:r>
            <a:r>
              <a:rPr lang="en-US" altLang="zh-CN" sz="2000" b="1" dirty="0">
                <a:solidFill>
                  <a:schemeClr val="tx1"/>
                </a:solidFill>
              </a:rPr>
              <a:t>Cache</a:t>
            </a:r>
            <a:r>
              <a:rPr lang="zh-CN" altLang="en-US" sz="2000" b="1" dirty="0">
                <a:solidFill>
                  <a:schemeClr val="tx1"/>
                </a:solidFill>
              </a:rPr>
              <a:t>每个字用</a:t>
            </a:r>
            <a:r>
              <a:rPr lang="en-US" altLang="zh-CN" sz="2000" b="1" dirty="0">
                <a:solidFill>
                  <a:schemeClr val="tx1"/>
                </a:solidFill>
              </a:rPr>
              <a:t>1</a:t>
            </a:r>
            <a:r>
              <a:rPr lang="zh-CN" altLang="en-US" sz="2000" b="1" dirty="0">
                <a:solidFill>
                  <a:schemeClr val="tx1"/>
                </a:solidFill>
              </a:rPr>
              <a:t>位脏位来表示是否被修改。</a:t>
            </a:r>
            <a:endParaRPr lang="en-US" altLang="zh-CN" sz="2000" b="1" dirty="0">
              <a:solidFill>
                <a:schemeClr val="tx1"/>
              </a:solidFill>
            </a:endParaRPr>
          </a:p>
          <a:p>
            <a:pPr marL="914400" lvl="1" indent="-457200" eaLnBrk="0" hangingPunct="0">
              <a:lnSpc>
                <a:spcPct val="120000"/>
              </a:lnSpc>
              <a:buClr>
                <a:srgbClr val="FF0000"/>
              </a:buClr>
              <a:buFont typeface="+mj-lt"/>
              <a:buAutoNum type="arabicPeriod"/>
            </a:pPr>
            <a:r>
              <a:rPr lang="zh-CN" altLang="en-US" sz="2000" b="1" dirty="0">
                <a:solidFill>
                  <a:schemeClr val="tx1"/>
                </a:solidFill>
              </a:rPr>
              <a:t> </a:t>
            </a:r>
            <a:r>
              <a:rPr lang="en-US" altLang="zh-CN" sz="2000" b="1" dirty="0">
                <a:solidFill>
                  <a:schemeClr val="tx1"/>
                </a:solidFill>
              </a:rPr>
              <a:t>CPU </a:t>
            </a:r>
            <a:r>
              <a:rPr lang="zh-CN" altLang="en-US" sz="2000" b="1" dirty="0">
                <a:solidFill>
                  <a:schemeClr val="tx1"/>
                </a:solidFill>
              </a:rPr>
              <a:t>如何解释主存地址（主存地址格式）？</a:t>
            </a:r>
            <a:endParaRPr lang="en-US" altLang="zh-CN" sz="2000" b="1" dirty="0">
              <a:solidFill>
                <a:schemeClr val="tx1"/>
              </a:solidFill>
            </a:endParaRPr>
          </a:p>
          <a:p>
            <a:pPr marL="914400" lvl="1" indent="-457200" eaLnBrk="0" hangingPunct="0">
              <a:lnSpc>
                <a:spcPct val="120000"/>
              </a:lnSpc>
              <a:buClr>
                <a:srgbClr val="FF0000"/>
              </a:buClr>
              <a:buFont typeface="+mj-lt"/>
              <a:buAutoNum type="arabicPeriod"/>
            </a:pPr>
            <a:r>
              <a:rPr lang="zh-CN" altLang="en-US" sz="2000" b="1" dirty="0">
                <a:solidFill>
                  <a:schemeClr val="tx1"/>
                </a:solidFill>
              </a:rPr>
              <a:t>计算实现该</a:t>
            </a:r>
            <a:r>
              <a:rPr lang="en-US" altLang="zh-CN" sz="2000" b="1" dirty="0">
                <a:solidFill>
                  <a:schemeClr val="tx1"/>
                </a:solidFill>
              </a:rPr>
              <a:t>Cache</a:t>
            </a:r>
            <a:r>
              <a:rPr lang="zh-CN" altLang="en-US" sz="2000" b="1" dirty="0">
                <a:solidFill>
                  <a:schemeClr val="tx1"/>
                </a:solidFill>
              </a:rPr>
              <a:t>所需总存储容量？</a:t>
            </a:r>
          </a:p>
        </p:txBody>
      </p:sp>
      <p:sp>
        <p:nvSpPr>
          <p:cNvPr id="6" name="TextBox 5"/>
          <p:cNvSpPr txBox="1">
            <a:spLocks noChangeArrowheads="1"/>
          </p:cNvSpPr>
          <p:nvPr/>
        </p:nvSpPr>
        <p:spPr bwMode="auto">
          <a:xfrm>
            <a:off x="407368" y="2965008"/>
            <a:ext cx="10287000" cy="3908762"/>
          </a:xfrm>
          <a:prstGeom prst="rect">
            <a:avLst/>
          </a:prstGeom>
          <a:noFill/>
          <a:ln w="9525">
            <a:noFill/>
            <a:miter lim="800000"/>
            <a:headEnd/>
            <a:tailEnd/>
          </a:ln>
        </p:spPr>
        <p:txBody>
          <a:bodyPr wrap="square">
            <a:spAutoFit/>
          </a:bodyPr>
          <a:lstStyle/>
          <a:p>
            <a:pPr marL="269875" indent="-269875" eaLnBrk="0" hangingPunct="0">
              <a:lnSpc>
                <a:spcPct val="120000"/>
              </a:lnSpc>
              <a:buClr>
                <a:srgbClr val="FF0000"/>
              </a:buClr>
              <a:buFont typeface="Wingdings" pitchFamily="2" charset="2"/>
              <a:buChar char="n"/>
            </a:pPr>
            <a:r>
              <a:rPr lang="zh-CN" altLang="en-US" sz="2000" b="1" dirty="0">
                <a:solidFill>
                  <a:schemeClr val="tx1"/>
                </a:solidFill>
              </a:rPr>
              <a:t>解答</a:t>
            </a:r>
            <a:endParaRPr lang="en-US" altLang="zh-CN" sz="2000" b="1" dirty="0">
              <a:solidFill>
                <a:schemeClr val="tx1"/>
              </a:solidFill>
            </a:endParaRPr>
          </a:p>
          <a:p>
            <a:pPr marL="727075" lvl="1" indent="-269875" eaLnBrk="0" hangingPunct="0">
              <a:lnSpc>
                <a:spcPct val="120000"/>
              </a:lnSpc>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每数据块大小：</a:t>
            </a:r>
            <a:r>
              <a:rPr lang="en-US" altLang="zh-CN" sz="2000" b="1" dirty="0">
                <a:solidFill>
                  <a:schemeClr val="tx1"/>
                </a:solidFill>
              </a:rPr>
              <a:t>16×8 = 128 bits = 2</a:t>
            </a:r>
            <a:r>
              <a:rPr lang="en-US" altLang="zh-CN" sz="2000" b="1" baseline="30000" dirty="0">
                <a:solidFill>
                  <a:schemeClr val="tx1"/>
                </a:solidFill>
              </a:rPr>
              <a:t>4 </a:t>
            </a:r>
            <a:r>
              <a:rPr lang="en-US" altLang="zh-CN" sz="2000" b="1" dirty="0">
                <a:solidFill>
                  <a:schemeClr val="tx1"/>
                </a:solidFill>
              </a:rPr>
              <a:t>Bytes;</a:t>
            </a:r>
          </a:p>
          <a:p>
            <a:pPr marL="727075" lvl="1" indent="-269875" eaLnBrk="0" hangingPunct="0">
              <a:lnSpc>
                <a:spcPct val="120000"/>
              </a:lnSpc>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块数：</a:t>
            </a:r>
            <a:r>
              <a:rPr lang="en-US" altLang="zh-CN" sz="2000" b="1" dirty="0">
                <a:solidFill>
                  <a:schemeClr val="tx1"/>
                </a:solidFill>
              </a:rPr>
              <a:t>64K  ÷  2</a:t>
            </a:r>
            <a:r>
              <a:rPr lang="en-US" altLang="zh-CN" sz="2000" b="1" baseline="30000" dirty="0">
                <a:solidFill>
                  <a:schemeClr val="tx1"/>
                </a:solidFill>
              </a:rPr>
              <a:t>4</a:t>
            </a:r>
            <a:r>
              <a:rPr lang="en-US" altLang="zh-CN" sz="2000" b="1" dirty="0">
                <a:solidFill>
                  <a:schemeClr val="tx1"/>
                </a:solidFill>
              </a:rPr>
              <a:t> = 2</a:t>
            </a:r>
            <a:r>
              <a:rPr lang="en-US" altLang="zh-CN" sz="2000" b="1" baseline="30000" dirty="0">
                <a:solidFill>
                  <a:schemeClr val="tx1"/>
                </a:solidFill>
              </a:rPr>
              <a:t>12</a:t>
            </a:r>
            <a:r>
              <a:rPr lang="en-US" altLang="zh-CN" sz="2000" b="1" dirty="0">
                <a:solidFill>
                  <a:schemeClr val="tx1"/>
                </a:solidFill>
              </a:rPr>
              <a:t> </a:t>
            </a:r>
            <a:r>
              <a:rPr lang="zh-CN" altLang="en-US" sz="2000" b="1" dirty="0">
                <a:solidFill>
                  <a:schemeClr val="tx1"/>
                </a:solidFill>
              </a:rPr>
              <a:t>块；</a:t>
            </a:r>
            <a:endParaRPr lang="en-US" altLang="zh-CN" sz="2000" b="1" dirty="0">
              <a:solidFill>
                <a:schemeClr val="tx1"/>
              </a:solidFill>
            </a:endParaRPr>
          </a:p>
          <a:p>
            <a:pPr marL="727075" lvl="1" indent="-269875" eaLnBrk="0" hangingPunct="0">
              <a:lnSpc>
                <a:spcPct val="120000"/>
              </a:lnSpc>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组数：</a:t>
            </a:r>
            <a:r>
              <a:rPr lang="en-US" altLang="zh-CN" sz="2000" b="1" dirty="0">
                <a:solidFill>
                  <a:schemeClr val="tx1"/>
                </a:solidFill>
              </a:rPr>
              <a:t> 2</a:t>
            </a:r>
            <a:r>
              <a:rPr lang="en-US" altLang="zh-CN" sz="2000" b="1" baseline="30000" dirty="0">
                <a:solidFill>
                  <a:schemeClr val="tx1"/>
                </a:solidFill>
              </a:rPr>
              <a:t>12</a:t>
            </a:r>
            <a:r>
              <a:rPr lang="en-US" altLang="zh-CN" sz="2000" b="1" dirty="0">
                <a:solidFill>
                  <a:schemeClr val="tx1"/>
                </a:solidFill>
              </a:rPr>
              <a:t> ÷ 4 = 2</a:t>
            </a:r>
            <a:r>
              <a:rPr lang="en-US" altLang="zh-CN" sz="2000" b="1" baseline="30000" dirty="0">
                <a:solidFill>
                  <a:schemeClr val="tx1"/>
                </a:solidFill>
              </a:rPr>
              <a:t>10</a:t>
            </a:r>
            <a:r>
              <a:rPr lang="en-US" altLang="zh-CN" sz="2000" b="1" dirty="0">
                <a:solidFill>
                  <a:schemeClr val="tx1"/>
                </a:solidFill>
              </a:rPr>
              <a:t> </a:t>
            </a:r>
            <a:r>
              <a:rPr lang="zh-CN" altLang="en-US" sz="2000" b="1" dirty="0">
                <a:solidFill>
                  <a:schemeClr val="tx1"/>
                </a:solidFill>
              </a:rPr>
              <a:t>组</a:t>
            </a:r>
            <a:endParaRPr lang="en-US" altLang="zh-CN" sz="2000" b="1" dirty="0">
              <a:solidFill>
                <a:schemeClr val="tx1"/>
              </a:solidFill>
            </a:endParaRPr>
          </a:p>
          <a:p>
            <a:pPr marL="727075" lvl="1" indent="-269875" eaLnBrk="0" hangingPunct="0">
              <a:lnSpc>
                <a:spcPct val="120000"/>
              </a:lnSpc>
              <a:buClr>
                <a:srgbClr val="FF0000"/>
              </a:buClr>
              <a:buFont typeface="Wingdings" pitchFamily="2" charset="2"/>
              <a:buChar char="Ø"/>
            </a:pPr>
            <a:r>
              <a:rPr lang="en-US" altLang="zh-CN" sz="2000" b="1" dirty="0">
                <a:solidFill>
                  <a:schemeClr val="tx1"/>
                </a:solidFill>
              </a:rPr>
              <a:t>tag</a:t>
            </a:r>
            <a:r>
              <a:rPr lang="zh-CN" altLang="en-US" sz="2000" b="1" dirty="0">
                <a:solidFill>
                  <a:schemeClr val="tx1"/>
                </a:solidFill>
              </a:rPr>
              <a:t>位数：</a:t>
            </a:r>
            <a:r>
              <a:rPr lang="en-US" altLang="zh-CN" sz="2000" b="1" dirty="0">
                <a:solidFill>
                  <a:schemeClr val="tx1"/>
                </a:solidFill>
              </a:rPr>
              <a:t>32 – 10 – 4 = 18 bits</a:t>
            </a:r>
          </a:p>
          <a:p>
            <a:pPr marL="727075" lvl="1" indent="-269875" eaLnBrk="0" hangingPunct="0">
              <a:lnSpc>
                <a:spcPct val="120000"/>
              </a:lnSpc>
              <a:buClr>
                <a:srgbClr val="FF0000"/>
              </a:buClr>
              <a:buFont typeface="Wingdings" pitchFamily="2" charset="2"/>
              <a:buChar char="Ø"/>
            </a:pPr>
            <a:r>
              <a:rPr lang="zh-CN" altLang="en-US" sz="2000" b="1" dirty="0">
                <a:solidFill>
                  <a:schemeClr val="tx1"/>
                </a:solidFill>
              </a:rPr>
              <a:t>每个</a:t>
            </a:r>
            <a:r>
              <a:rPr lang="en-US" altLang="zh-CN" sz="2000" b="1" dirty="0">
                <a:solidFill>
                  <a:schemeClr val="tx1"/>
                </a:solidFill>
              </a:rPr>
              <a:t>Block</a:t>
            </a:r>
            <a:r>
              <a:rPr lang="zh-CN" altLang="en-US" sz="2000" b="1" dirty="0">
                <a:solidFill>
                  <a:schemeClr val="tx1"/>
                </a:solidFill>
              </a:rPr>
              <a:t>有效位：</a:t>
            </a:r>
            <a:r>
              <a:rPr lang="en-US" altLang="zh-CN" sz="2000" b="1" dirty="0">
                <a:solidFill>
                  <a:schemeClr val="tx1"/>
                </a:solidFill>
              </a:rPr>
              <a:t>1</a:t>
            </a:r>
            <a:r>
              <a:rPr lang="zh-CN" altLang="en-US" sz="2000" b="1" dirty="0">
                <a:solidFill>
                  <a:schemeClr val="tx1"/>
                </a:solidFill>
              </a:rPr>
              <a:t>位</a:t>
            </a:r>
            <a:endParaRPr lang="en-US" altLang="zh-CN" sz="2000" b="1" dirty="0">
              <a:solidFill>
                <a:schemeClr val="tx1"/>
              </a:solidFill>
            </a:endParaRPr>
          </a:p>
          <a:p>
            <a:pPr marL="727075" lvl="1" indent="-269875" eaLnBrk="0" hangingPunct="0">
              <a:lnSpc>
                <a:spcPct val="120000"/>
              </a:lnSpc>
              <a:buClr>
                <a:srgbClr val="FF0000"/>
              </a:buClr>
              <a:buFont typeface="Wingdings" pitchFamily="2" charset="2"/>
              <a:buChar char="Ø"/>
            </a:pPr>
            <a:r>
              <a:rPr lang="zh-CN" altLang="en-US" sz="2000" b="1" dirty="0">
                <a:solidFill>
                  <a:schemeClr val="tx1"/>
                </a:solidFill>
              </a:rPr>
              <a:t>每个</a:t>
            </a:r>
            <a:r>
              <a:rPr lang="en-US" altLang="zh-CN" sz="2000" b="1" dirty="0">
                <a:solidFill>
                  <a:schemeClr val="tx1"/>
                </a:solidFill>
              </a:rPr>
              <a:t>Block</a:t>
            </a:r>
            <a:r>
              <a:rPr lang="zh-CN" altLang="en-US" sz="2000" b="1" dirty="0">
                <a:solidFill>
                  <a:schemeClr val="tx1"/>
                </a:solidFill>
              </a:rPr>
              <a:t>脏位：</a:t>
            </a:r>
            <a:r>
              <a:rPr lang="en-US" altLang="zh-CN" sz="2000" b="1" dirty="0">
                <a:solidFill>
                  <a:schemeClr val="tx1"/>
                </a:solidFill>
              </a:rPr>
              <a:t>4</a:t>
            </a:r>
            <a:r>
              <a:rPr lang="zh-CN" altLang="en-US" sz="2000" b="1" dirty="0">
                <a:solidFill>
                  <a:schemeClr val="tx1"/>
                </a:solidFill>
              </a:rPr>
              <a:t>位（</a:t>
            </a:r>
            <a:r>
              <a:rPr lang="en-US" altLang="zh-CN" sz="2000" b="1" dirty="0">
                <a:solidFill>
                  <a:schemeClr val="tx1"/>
                </a:solidFill>
              </a:rPr>
              <a:t>1</a:t>
            </a:r>
            <a:r>
              <a:rPr lang="zh-CN" altLang="en-US" sz="2000" b="1" dirty="0">
                <a:solidFill>
                  <a:schemeClr val="tx1"/>
                </a:solidFill>
              </a:rPr>
              <a:t>个</a:t>
            </a:r>
            <a:r>
              <a:rPr lang="en-US" altLang="zh-CN" sz="2000" b="1" dirty="0">
                <a:solidFill>
                  <a:schemeClr val="tx1"/>
                </a:solidFill>
              </a:rPr>
              <a:t>Block</a:t>
            </a:r>
            <a:r>
              <a:rPr lang="zh-CN" altLang="en-US" sz="2000" b="1" dirty="0">
                <a:solidFill>
                  <a:schemeClr val="tx1"/>
                </a:solidFill>
              </a:rPr>
              <a:t>包含</a:t>
            </a:r>
            <a:r>
              <a:rPr lang="en-US" altLang="zh-CN" sz="2000" b="1" dirty="0">
                <a:solidFill>
                  <a:schemeClr val="tx1"/>
                </a:solidFill>
              </a:rPr>
              <a:t>4</a:t>
            </a:r>
            <a:r>
              <a:rPr lang="zh-CN" altLang="en-US" sz="2000" b="1" dirty="0">
                <a:solidFill>
                  <a:schemeClr val="tx1"/>
                </a:solidFill>
              </a:rPr>
              <a:t>个字）</a:t>
            </a:r>
            <a:endParaRPr lang="en-US" altLang="zh-CN" sz="2000" b="1" dirty="0">
              <a:solidFill>
                <a:schemeClr val="tx1"/>
              </a:solidFill>
            </a:endParaRPr>
          </a:p>
          <a:p>
            <a:pPr marL="727075" lvl="1" indent="-269875" eaLnBrk="0" hangingPunct="0">
              <a:lnSpc>
                <a:spcPct val="120000"/>
              </a:lnSpc>
              <a:buClr>
                <a:srgbClr val="FF0000"/>
              </a:buClr>
              <a:buFont typeface="Wingdings" pitchFamily="2" charset="2"/>
              <a:buChar char="Ø"/>
            </a:pPr>
            <a:r>
              <a:rPr lang="en-US" altLang="zh-CN" sz="2000" b="1" dirty="0">
                <a:solidFill>
                  <a:schemeClr val="tx1"/>
                </a:solidFill>
              </a:rPr>
              <a:t>Cache</a:t>
            </a:r>
            <a:r>
              <a:rPr lang="zh-CN" altLang="en-US" sz="2000" b="1" dirty="0">
                <a:solidFill>
                  <a:schemeClr val="tx1"/>
                </a:solidFill>
              </a:rPr>
              <a:t>实际总容量：</a:t>
            </a:r>
            <a:r>
              <a:rPr lang="en-US" altLang="zh-CN" sz="2000" b="1" dirty="0">
                <a:solidFill>
                  <a:schemeClr val="tx1"/>
                </a:solidFill>
              </a:rPr>
              <a:t>2</a:t>
            </a:r>
            <a:r>
              <a:rPr lang="en-US" altLang="zh-CN" sz="2000" b="1" baseline="30000" dirty="0">
                <a:solidFill>
                  <a:schemeClr val="tx1"/>
                </a:solidFill>
              </a:rPr>
              <a:t>12 </a:t>
            </a:r>
            <a:r>
              <a:rPr lang="en-US" altLang="zh-CN" sz="2000" b="1" dirty="0">
                <a:solidFill>
                  <a:schemeClr val="tx1"/>
                </a:solidFill>
              </a:rPr>
              <a:t>× (128+18+1+4) = 618496</a:t>
            </a:r>
            <a:r>
              <a:rPr lang="zh-CN" altLang="en-US" sz="2000" b="1" dirty="0">
                <a:solidFill>
                  <a:schemeClr val="tx1"/>
                </a:solidFill>
              </a:rPr>
              <a:t>位 ≈ </a:t>
            </a:r>
            <a:r>
              <a:rPr lang="en-US" altLang="zh-CN" sz="2000" b="1" dirty="0">
                <a:solidFill>
                  <a:schemeClr val="tx1"/>
                </a:solidFill>
              </a:rPr>
              <a:t>75.5KB</a:t>
            </a:r>
            <a:endParaRPr lang="zh-CN" altLang="en-US" sz="2000" b="1" dirty="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805584525"/>
              </p:ext>
            </p:extLst>
          </p:nvPr>
        </p:nvGraphicFramePr>
        <p:xfrm>
          <a:off x="6960096" y="4592255"/>
          <a:ext cx="4896543" cy="792480"/>
        </p:xfrm>
        <a:graphic>
          <a:graphicData uri="http://schemas.openxmlformats.org/drawingml/2006/table">
            <a:tbl>
              <a:tblPr firstRow="1" bandRow="1">
                <a:tableStyleId>{5C22544A-7EE6-4342-B048-85BDC9FD1C3A}</a:tableStyleId>
              </a:tblPr>
              <a:tblGrid>
                <a:gridCol w="1632181">
                  <a:extLst>
                    <a:ext uri="{9D8B030D-6E8A-4147-A177-3AD203B41FA5}">
                      <a16:colId xmlns:a16="http://schemas.microsoft.com/office/drawing/2014/main" val="20000"/>
                    </a:ext>
                  </a:extLst>
                </a:gridCol>
                <a:gridCol w="1632181">
                  <a:extLst>
                    <a:ext uri="{9D8B030D-6E8A-4147-A177-3AD203B41FA5}">
                      <a16:colId xmlns:a16="http://schemas.microsoft.com/office/drawing/2014/main" val="20001"/>
                    </a:ext>
                  </a:extLst>
                </a:gridCol>
                <a:gridCol w="1632181">
                  <a:extLst>
                    <a:ext uri="{9D8B030D-6E8A-4147-A177-3AD203B41FA5}">
                      <a16:colId xmlns:a16="http://schemas.microsoft.com/office/drawing/2014/main" val="20002"/>
                    </a:ext>
                  </a:extLst>
                </a:gridCol>
              </a:tblGrid>
              <a:tr h="354477">
                <a:tc>
                  <a:txBody>
                    <a:bodyPr/>
                    <a:lstStyle/>
                    <a:p>
                      <a:pPr algn="ctr"/>
                      <a:r>
                        <a:rPr lang="en-US" altLang="zh-CN" sz="2000" dirty="0"/>
                        <a:t>Tag</a:t>
                      </a:r>
                      <a:r>
                        <a:rPr lang="zh-CN" altLang="en-US" sz="2000" dirty="0"/>
                        <a:t>位</a:t>
                      </a:r>
                    </a:p>
                  </a:txBody>
                  <a:tcPr marL="121920" marR="121920"/>
                </a:tc>
                <a:tc>
                  <a:txBody>
                    <a:bodyPr/>
                    <a:lstStyle/>
                    <a:p>
                      <a:pPr algn="ctr"/>
                      <a:r>
                        <a:rPr lang="zh-CN" altLang="en-US" sz="2000" dirty="0"/>
                        <a:t>组位</a:t>
                      </a:r>
                    </a:p>
                  </a:txBody>
                  <a:tcPr marL="121920" marR="121920"/>
                </a:tc>
                <a:tc>
                  <a:txBody>
                    <a:bodyPr/>
                    <a:lstStyle/>
                    <a:p>
                      <a:pPr algn="ctr"/>
                      <a:r>
                        <a:rPr lang="en-US" altLang="zh-CN" sz="2000" dirty="0"/>
                        <a:t>offset</a:t>
                      </a:r>
                      <a:endParaRPr lang="zh-CN" altLang="en-US" sz="2000" dirty="0"/>
                    </a:p>
                  </a:txBody>
                  <a:tcPr marL="121920" marR="121920"/>
                </a:tc>
                <a:extLst>
                  <a:ext uri="{0D108BD9-81ED-4DB2-BD59-A6C34878D82A}">
                    <a16:rowId xmlns:a16="http://schemas.microsoft.com/office/drawing/2014/main" val="10000"/>
                  </a:ext>
                </a:extLst>
              </a:tr>
              <a:tr h="354477">
                <a:tc>
                  <a:txBody>
                    <a:bodyPr/>
                    <a:lstStyle/>
                    <a:p>
                      <a:pPr algn="ctr"/>
                      <a:r>
                        <a:rPr lang="en-US" altLang="zh-CN" sz="2000" dirty="0"/>
                        <a:t>18</a:t>
                      </a:r>
                      <a:endParaRPr lang="zh-CN" altLang="en-US" sz="2000" dirty="0"/>
                    </a:p>
                  </a:txBody>
                  <a:tcPr marL="121920" marR="121920"/>
                </a:tc>
                <a:tc>
                  <a:txBody>
                    <a:bodyPr/>
                    <a:lstStyle/>
                    <a:p>
                      <a:pPr algn="ctr"/>
                      <a:r>
                        <a:rPr lang="en-US" altLang="zh-CN" sz="2000" dirty="0"/>
                        <a:t>10</a:t>
                      </a:r>
                      <a:endParaRPr lang="zh-CN" altLang="en-US" sz="2000" dirty="0"/>
                    </a:p>
                  </a:txBody>
                  <a:tcPr marL="121920" marR="121920"/>
                </a:tc>
                <a:tc>
                  <a:txBody>
                    <a:bodyPr/>
                    <a:lstStyle/>
                    <a:p>
                      <a:pPr algn="ctr"/>
                      <a:r>
                        <a:rPr lang="en-US" altLang="zh-CN" sz="2000" dirty="0"/>
                        <a:t>4</a:t>
                      </a:r>
                      <a:endParaRPr lang="zh-CN" altLang="en-US" sz="2000" dirty="0"/>
                    </a:p>
                  </a:txBody>
                  <a:tcPr marL="121920" marR="121920"/>
                </a:tc>
                <a:extLst>
                  <a:ext uri="{0D108BD9-81ED-4DB2-BD59-A6C34878D82A}">
                    <a16:rowId xmlns:a16="http://schemas.microsoft.com/office/drawing/2014/main" val="10001"/>
                  </a:ext>
                </a:extLst>
              </a:tr>
            </a:tbl>
          </a:graphicData>
        </a:graphic>
      </p:graphicFrame>
      <p:sp>
        <p:nvSpPr>
          <p:cNvPr id="7" name="TextBox 6"/>
          <p:cNvSpPr txBox="1"/>
          <p:nvPr/>
        </p:nvSpPr>
        <p:spPr>
          <a:xfrm>
            <a:off x="8338392" y="4149080"/>
            <a:ext cx="3374232" cy="406265"/>
          </a:xfrm>
          <a:prstGeom prst="rect">
            <a:avLst/>
          </a:prstGeom>
          <a:noFill/>
        </p:spPr>
        <p:txBody>
          <a:bodyPr wrap="square" rtlCol="0">
            <a:spAutoFit/>
          </a:bodyPr>
          <a:lstStyle/>
          <a:p>
            <a:pPr>
              <a:buNone/>
            </a:pPr>
            <a:r>
              <a:rPr lang="zh-CN" altLang="en-US" sz="2400" b="1" dirty="0">
                <a:solidFill>
                  <a:schemeClr val="tx1"/>
                </a:solidFill>
              </a:rPr>
              <a:t>主存地址格式</a:t>
            </a:r>
          </a:p>
        </p:txBody>
      </p:sp>
    </p:spTree>
    <p:extLst>
      <p:ext uri="{BB962C8B-B14F-4D97-AF65-F5344CB8AC3E}">
        <p14:creationId xmlns:p14="http://schemas.microsoft.com/office/powerpoint/2010/main" val="24019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814919" y="260648"/>
            <a:ext cx="1055158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的性能计算</a:t>
            </a:r>
          </a:p>
        </p:txBody>
      </p:sp>
      <p:sp>
        <p:nvSpPr>
          <p:cNvPr id="299015" name="Text Box 7"/>
          <p:cNvSpPr txBox="1">
            <a:spLocks noChangeArrowheads="1"/>
          </p:cNvSpPr>
          <p:nvPr/>
        </p:nvSpPr>
        <p:spPr bwMode="auto">
          <a:xfrm>
            <a:off x="476251" y="1000128"/>
            <a:ext cx="7810500" cy="5410712"/>
          </a:xfrm>
          <a:prstGeom prst="rect">
            <a:avLst/>
          </a:prstGeom>
          <a:noFill/>
          <a:ln w="12700">
            <a:noFill/>
            <a:miter lim="800000"/>
            <a:headEnd/>
            <a:tailEnd/>
          </a:ln>
        </p:spPr>
        <p:txBody>
          <a:bodyPr>
            <a:spAutoFit/>
          </a:bodyPr>
          <a:lstStyle/>
          <a:p>
            <a:pPr eaLnBrk="0" hangingPunct="0">
              <a:lnSpc>
                <a:spcPct val="120000"/>
              </a:lnSpc>
              <a:buClr>
                <a:schemeClr val="accent1"/>
              </a:buClr>
              <a:buFont typeface="Wingdings" pitchFamily="2" charset="2"/>
              <a:buChar char="n"/>
            </a:pPr>
            <a:r>
              <a:rPr lang="zh-CN" altLang="en-US" sz="2400" b="1" dirty="0">
                <a:solidFill>
                  <a:schemeClr val="tx1"/>
                </a:solidFill>
                <a:cs typeface="Times New Roman" pitchFamily="18" charset="0"/>
              </a:rPr>
              <a:t>存储访问时间</a:t>
            </a:r>
            <a:endParaRPr lang="en-US" altLang="zh-CN" sz="2400" b="1" dirty="0">
              <a:solidFill>
                <a:schemeClr val="tx1"/>
              </a:solidFill>
              <a:cs typeface="Times New Roman" pitchFamily="18" charset="0"/>
            </a:endParaRPr>
          </a:p>
          <a:p>
            <a:pPr lvl="1" eaLnBrk="0" hangingPunct="0">
              <a:lnSpc>
                <a:spcPct val="120000"/>
              </a:lnSpc>
              <a:buClr>
                <a:schemeClr val="accent1"/>
              </a:buClr>
              <a:buNone/>
            </a:pPr>
            <a:r>
              <a:rPr lang="zh-CN" altLang="en-US" sz="2000" b="1" dirty="0">
                <a:solidFill>
                  <a:schemeClr val="tx1"/>
                </a:solidFill>
                <a:cs typeface="Times New Roman" pitchFamily="18" charset="0"/>
              </a:rPr>
              <a:t>若：</a:t>
            </a:r>
            <a:r>
              <a:rPr lang="en-US" altLang="zh-CN" sz="2000" b="1" i="1" dirty="0">
                <a:solidFill>
                  <a:schemeClr val="tx1"/>
                </a:solidFill>
                <a:cs typeface="Times New Roman" pitchFamily="18" charset="0"/>
              </a:rPr>
              <a:t>T</a:t>
            </a:r>
            <a:r>
              <a:rPr lang="en-US" altLang="zh-CN" sz="2000" b="1" i="1" baseline="-25000" dirty="0">
                <a:solidFill>
                  <a:schemeClr val="tx1"/>
                </a:solidFill>
                <a:cs typeface="Times New Roman" pitchFamily="18" charset="0"/>
              </a:rPr>
              <a:t>m</a:t>
            </a:r>
            <a:r>
              <a:rPr lang="zh-CN" altLang="en-US" sz="2000" b="1" dirty="0">
                <a:solidFill>
                  <a:schemeClr val="tx1"/>
                </a:solidFill>
                <a:cs typeface="Times New Roman" pitchFamily="18" charset="0"/>
              </a:rPr>
              <a:t>为主存储器的访问周期；</a:t>
            </a:r>
            <a:endParaRPr lang="en-US" altLang="zh-CN" sz="2000" b="1" dirty="0">
              <a:solidFill>
                <a:schemeClr val="tx1"/>
              </a:solidFill>
              <a:cs typeface="Times New Roman" pitchFamily="18" charset="0"/>
            </a:endParaRPr>
          </a:p>
          <a:p>
            <a:pPr lvl="1" eaLnBrk="0" hangingPunct="0">
              <a:lnSpc>
                <a:spcPct val="120000"/>
              </a:lnSpc>
              <a:buClr>
                <a:schemeClr val="accent1"/>
              </a:buClr>
              <a:buNone/>
            </a:pPr>
            <a:r>
              <a:rPr lang="en-US" altLang="zh-CN" sz="2000" b="1" dirty="0">
                <a:solidFill>
                  <a:schemeClr val="tx1"/>
                </a:solidFill>
                <a:cs typeface="Times New Roman" pitchFamily="18" charset="0"/>
              </a:rPr>
              <a:t>        </a:t>
            </a:r>
            <a:r>
              <a:rPr lang="en-US" altLang="zh-CN" sz="2000" b="1" i="1" dirty="0" err="1">
                <a:solidFill>
                  <a:schemeClr val="tx1"/>
                </a:solidFill>
                <a:cs typeface="Times New Roman" pitchFamily="18" charset="0"/>
              </a:rPr>
              <a:t>T</a:t>
            </a:r>
            <a:r>
              <a:rPr lang="en-US" altLang="zh-CN" sz="2000" b="1" i="1" baseline="-25000" dirty="0" err="1">
                <a:solidFill>
                  <a:schemeClr val="tx1"/>
                </a:solidFill>
                <a:cs typeface="Times New Roman" pitchFamily="18" charset="0"/>
              </a:rPr>
              <a:t>c</a:t>
            </a:r>
            <a:r>
              <a:rPr lang="zh-CN" altLang="en-US" sz="2000" b="1" dirty="0">
                <a:solidFill>
                  <a:schemeClr val="tx1"/>
                </a:solidFill>
                <a:cs typeface="Times New Roman" pitchFamily="18" charset="0"/>
              </a:rPr>
              <a:t>为</a:t>
            </a:r>
            <a:r>
              <a:rPr lang="en-US" altLang="zh-CN" sz="2000" b="1" dirty="0">
                <a:solidFill>
                  <a:schemeClr val="tx1"/>
                </a:solidFill>
                <a:cs typeface="Times New Roman" pitchFamily="18" charset="0"/>
              </a:rPr>
              <a:t>Cache</a:t>
            </a:r>
            <a:r>
              <a:rPr lang="zh-CN" altLang="en-US" sz="2000" b="1" dirty="0">
                <a:solidFill>
                  <a:schemeClr val="tx1"/>
                </a:solidFill>
                <a:cs typeface="Times New Roman" pitchFamily="18" charset="0"/>
              </a:rPr>
              <a:t>的访问周期；</a:t>
            </a:r>
            <a:endParaRPr lang="en-US" altLang="zh-CN" sz="2000" b="1" dirty="0">
              <a:solidFill>
                <a:schemeClr val="tx1"/>
              </a:solidFill>
              <a:cs typeface="Times New Roman" pitchFamily="18" charset="0"/>
            </a:endParaRPr>
          </a:p>
          <a:p>
            <a:pPr lvl="1" eaLnBrk="0" hangingPunct="0">
              <a:lnSpc>
                <a:spcPct val="120000"/>
              </a:lnSpc>
              <a:buClr>
                <a:schemeClr val="accent1"/>
              </a:buClr>
              <a:buNone/>
            </a:pPr>
            <a:r>
              <a:rPr lang="en-US" altLang="zh-CN" sz="2000" b="1" i="1" dirty="0">
                <a:solidFill>
                  <a:schemeClr val="tx1"/>
                </a:solidFill>
                <a:cs typeface="Times New Roman" pitchFamily="18" charset="0"/>
              </a:rPr>
              <a:t>         H</a:t>
            </a:r>
            <a:r>
              <a:rPr lang="zh-CN" altLang="en-US" sz="2000" b="1" dirty="0">
                <a:solidFill>
                  <a:schemeClr val="tx1"/>
                </a:solidFill>
                <a:cs typeface="Times New Roman" pitchFamily="18" charset="0"/>
              </a:rPr>
              <a:t>为</a:t>
            </a:r>
            <a:r>
              <a:rPr lang="en-US" altLang="zh-CN" sz="2000" b="1" dirty="0">
                <a:solidFill>
                  <a:schemeClr val="tx1"/>
                </a:solidFill>
                <a:cs typeface="Times New Roman" pitchFamily="18" charset="0"/>
              </a:rPr>
              <a:t>Cache</a:t>
            </a:r>
            <a:r>
              <a:rPr lang="zh-CN" altLang="en-US" sz="2000" b="1" dirty="0">
                <a:solidFill>
                  <a:schemeClr val="tx1"/>
                </a:solidFill>
                <a:cs typeface="Times New Roman" pitchFamily="18" charset="0"/>
              </a:rPr>
              <a:t>命中率</a:t>
            </a:r>
            <a:endParaRPr lang="en-US" altLang="zh-CN" sz="2000" b="1" dirty="0">
              <a:solidFill>
                <a:schemeClr val="tx1"/>
              </a:solidFill>
              <a:cs typeface="Times New Roman" pitchFamily="18" charset="0"/>
            </a:endParaRPr>
          </a:p>
          <a:p>
            <a:pPr lvl="1" eaLnBrk="0" hangingPunct="0">
              <a:lnSpc>
                <a:spcPct val="120000"/>
              </a:lnSpc>
              <a:buClr>
                <a:schemeClr val="accent1"/>
              </a:buClr>
              <a:buNone/>
            </a:pPr>
            <a:r>
              <a:rPr lang="zh-CN" altLang="en-US" sz="2000" b="1" dirty="0">
                <a:solidFill>
                  <a:schemeClr val="tx1"/>
                </a:solidFill>
                <a:cs typeface="Times New Roman" pitchFamily="18" charset="0"/>
              </a:rPr>
              <a:t>则存储系统的等效访问周期</a:t>
            </a:r>
            <a:r>
              <a:rPr lang="en-US" altLang="zh-CN" sz="2000" b="1" dirty="0">
                <a:solidFill>
                  <a:schemeClr val="tx1"/>
                </a:solidFill>
                <a:cs typeface="Times New Roman" pitchFamily="18" charset="0"/>
              </a:rPr>
              <a:t>T</a:t>
            </a:r>
            <a:r>
              <a:rPr lang="zh-CN" altLang="en-US" sz="2000" b="1" dirty="0">
                <a:solidFill>
                  <a:schemeClr val="tx1"/>
                </a:solidFill>
                <a:cs typeface="Times New Roman" pitchFamily="18" charset="0"/>
              </a:rPr>
              <a:t>为：</a:t>
            </a:r>
            <a:endParaRPr lang="en-US" altLang="zh-CN" sz="2000" b="1" dirty="0">
              <a:solidFill>
                <a:schemeClr val="tx1"/>
              </a:solidFill>
              <a:cs typeface="Times New Roman" pitchFamily="18" charset="0"/>
            </a:endParaRPr>
          </a:p>
          <a:p>
            <a:pPr lvl="1" eaLnBrk="0" hangingPunct="0">
              <a:lnSpc>
                <a:spcPct val="120000"/>
              </a:lnSpc>
              <a:buClr>
                <a:schemeClr val="accent1"/>
              </a:buClr>
            </a:pPr>
            <a:endParaRPr lang="en-US" altLang="zh-CN" sz="2000" b="1" dirty="0">
              <a:solidFill>
                <a:schemeClr val="tx1"/>
              </a:solidFill>
              <a:cs typeface="Times New Roman" pitchFamily="18" charset="0"/>
            </a:endParaRPr>
          </a:p>
          <a:p>
            <a:pPr eaLnBrk="0" hangingPunct="0">
              <a:lnSpc>
                <a:spcPct val="120000"/>
              </a:lnSpc>
              <a:buClr>
                <a:schemeClr val="accent1"/>
              </a:buClr>
              <a:buFont typeface="Wingdings" pitchFamily="2" charset="2"/>
              <a:buChar char="n"/>
            </a:pPr>
            <a:r>
              <a:rPr lang="zh-CN" altLang="en-US" sz="2400" b="1" dirty="0">
                <a:solidFill>
                  <a:schemeClr val="tx1"/>
                </a:solidFill>
                <a:cs typeface="Times New Roman" pitchFamily="18" charset="0"/>
              </a:rPr>
              <a:t>加速比</a:t>
            </a:r>
            <a:r>
              <a:rPr lang="en-US" altLang="zh-CN" sz="2400" b="1" dirty="0">
                <a:solidFill>
                  <a:schemeClr val="tx1"/>
                </a:solidFill>
                <a:cs typeface="Times New Roman" pitchFamily="18" charset="0"/>
              </a:rPr>
              <a:t>SP</a:t>
            </a:r>
            <a:r>
              <a:rPr lang="zh-CN" altLang="en-US" sz="2400" b="1" dirty="0">
                <a:solidFill>
                  <a:schemeClr val="tx1"/>
                </a:solidFill>
                <a:cs typeface="Times New Roman" pitchFamily="18" charset="0"/>
              </a:rPr>
              <a:t>（</a:t>
            </a:r>
            <a:r>
              <a:rPr lang="en-US" altLang="zh-CN" sz="2400" b="1" dirty="0">
                <a:solidFill>
                  <a:schemeClr val="tx1"/>
                </a:solidFill>
                <a:cs typeface="Times New Roman" pitchFamily="18" charset="0"/>
              </a:rPr>
              <a:t>Speedup</a:t>
            </a:r>
            <a:r>
              <a:rPr lang="zh-CN" altLang="en-US" sz="2400" b="1" dirty="0">
                <a:solidFill>
                  <a:schemeClr val="tx1"/>
                </a:solidFill>
                <a:cs typeface="Times New Roman" pitchFamily="18" charset="0"/>
              </a:rPr>
              <a:t>）</a:t>
            </a:r>
            <a:endParaRPr lang="en-US" altLang="zh-CN" sz="2400" b="1" dirty="0">
              <a:solidFill>
                <a:schemeClr val="tx1"/>
              </a:solidFill>
              <a:cs typeface="Times New Roman" pitchFamily="18" charset="0"/>
            </a:endParaRPr>
          </a:p>
          <a:p>
            <a:pPr lvl="1" eaLnBrk="0" hangingPunct="0">
              <a:lnSpc>
                <a:spcPct val="120000"/>
              </a:lnSpc>
              <a:buClr>
                <a:schemeClr val="accent1"/>
              </a:buClr>
              <a:buNone/>
            </a:pPr>
            <a:r>
              <a:rPr lang="zh-CN" altLang="en-US" sz="2000" b="1" dirty="0">
                <a:solidFill>
                  <a:schemeClr val="tx1"/>
                </a:solidFill>
                <a:cs typeface="Times New Roman" pitchFamily="18" charset="0"/>
              </a:rPr>
              <a:t>存储系统的加速比</a:t>
            </a:r>
            <a:r>
              <a:rPr lang="en-US" altLang="zh-CN" sz="2000" b="1" i="1" dirty="0" err="1">
                <a:solidFill>
                  <a:schemeClr val="tx1"/>
                </a:solidFill>
                <a:cs typeface="Times New Roman" pitchFamily="18" charset="0"/>
              </a:rPr>
              <a:t>S</a:t>
            </a:r>
            <a:r>
              <a:rPr lang="en-US" altLang="zh-CN" sz="2000" b="1" i="1" baseline="-25000" dirty="0" err="1">
                <a:solidFill>
                  <a:schemeClr val="tx1"/>
                </a:solidFill>
                <a:cs typeface="Times New Roman" pitchFamily="18" charset="0"/>
              </a:rPr>
              <a:t>p</a:t>
            </a:r>
            <a:r>
              <a:rPr lang="zh-CN" altLang="en-US" sz="2000" b="1" dirty="0">
                <a:solidFill>
                  <a:schemeClr val="tx1"/>
                </a:solidFill>
                <a:cs typeface="Times New Roman" pitchFamily="18" charset="0"/>
              </a:rPr>
              <a:t>为：</a:t>
            </a:r>
            <a:endParaRPr lang="en-US" altLang="zh-CN" sz="2000" b="1" dirty="0">
              <a:solidFill>
                <a:schemeClr val="tx1"/>
              </a:solidFill>
              <a:cs typeface="Times New Roman" pitchFamily="18" charset="0"/>
            </a:endParaRPr>
          </a:p>
          <a:p>
            <a:pPr lvl="1" eaLnBrk="0" hangingPunct="0">
              <a:lnSpc>
                <a:spcPct val="120000"/>
              </a:lnSpc>
              <a:buClr>
                <a:schemeClr val="accent1"/>
              </a:buClr>
              <a:buFont typeface="Wingdings" pitchFamily="2" charset="2"/>
              <a:buChar char="Ø"/>
            </a:pPr>
            <a:endParaRPr lang="en-US" altLang="zh-CN" sz="1800" b="1" dirty="0">
              <a:solidFill>
                <a:schemeClr val="tx1"/>
              </a:solidFill>
              <a:cs typeface="Times New Roman" pitchFamily="18" charset="0"/>
            </a:endParaRPr>
          </a:p>
          <a:p>
            <a:pPr lvl="1" eaLnBrk="0" hangingPunct="0">
              <a:lnSpc>
                <a:spcPct val="120000"/>
              </a:lnSpc>
              <a:buClr>
                <a:schemeClr val="accent1"/>
              </a:buClr>
              <a:buFont typeface="Wingdings" pitchFamily="2" charset="2"/>
              <a:buChar char="Ø"/>
            </a:pPr>
            <a:endParaRPr lang="en-US" altLang="zh-CN" sz="1800" b="1" dirty="0">
              <a:solidFill>
                <a:schemeClr val="tx1"/>
              </a:solidFill>
              <a:cs typeface="Times New Roman" pitchFamily="18" charset="0"/>
            </a:endParaRPr>
          </a:p>
          <a:p>
            <a:pPr lvl="1" eaLnBrk="0" hangingPunct="0">
              <a:lnSpc>
                <a:spcPct val="120000"/>
              </a:lnSpc>
              <a:buClr>
                <a:schemeClr val="accent1"/>
              </a:buClr>
              <a:buFont typeface="Wingdings" pitchFamily="2" charset="2"/>
              <a:buChar char="Ø"/>
            </a:pPr>
            <a:endParaRPr lang="en-US" altLang="zh-CN" sz="1800" b="1" dirty="0">
              <a:solidFill>
                <a:schemeClr val="tx1"/>
              </a:solidFill>
              <a:cs typeface="Times New Roman" pitchFamily="18" charset="0"/>
            </a:endParaRPr>
          </a:p>
        </p:txBody>
      </p:sp>
      <p:pic>
        <p:nvPicPr>
          <p:cNvPr id="479238" name="Picture 6"/>
          <p:cNvPicPr>
            <a:picLocks noChangeAspect="1" noChangeArrowheads="1"/>
          </p:cNvPicPr>
          <p:nvPr/>
        </p:nvPicPr>
        <p:blipFill>
          <a:blip r:embed="rId4" cstate="print"/>
          <a:srcRect/>
          <a:stretch>
            <a:fillRect/>
          </a:stretch>
        </p:blipFill>
        <p:spPr bwMode="auto">
          <a:xfrm>
            <a:off x="7524753" y="2060848"/>
            <a:ext cx="4150783" cy="3654152"/>
          </a:xfrm>
          <a:prstGeom prst="rect">
            <a:avLst/>
          </a:prstGeom>
          <a:noFill/>
          <a:ln w="9525">
            <a:solidFill>
              <a:srgbClr val="C00000"/>
            </a:solidFill>
            <a:miter lim="800000"/>
            <a:headEnd/>
            <a:tailEnd/>
          </a:ln>
        </p:spPr>
      </p:pic>
      <p:sp>
        <p:nvSpPr>
          <p:cNvPr id="14" name="矩形 13"/>
          <p:cNvSpPr/>
          <p:nvPr/>
        </p:nvSpPr>
        <p:spPr>
          <a:xfrm>
            <a:off x="7810502" y="5857875"/>
            <a:ext cx="3714751" cy="353943"/>
          </a:xfrm>
          <a:prstGeom prst="rect">
            <a:avLst/>
          </a:prstGeom>
        </p:spPr>
        <p:txBody>
          <a:bodyPr>
            <a:spAutoFit/>
          </a:bodyPr>
          <a:lstStyle/>
          <a:p>
            <a:pPr algn="ctr" eaLnBrk="0" hangingPunct="0">
              <a:buNone/>
              <a:defRPr/>
            </a:pPr>
            <a:r>
              <a:rPr lang="zh-CN" altLang="en-US" sz="2000" dirty="0">
                <a:solidFill>
                  <a:srgbClr val="0070C0"/>
                </a:solidFill>
                <a:latin typeface="+mj-ea"/>
                <a:ea typeface="+mj-ea"/>
              </a:rPr>
              <a:t>加速比与命中率的关系</a:t>
            </a:r>
          </a:p>
        </p:txBody>
      </p:sp>
      <p:graphicFrame>
        <p:nvGraphicFramePr>
          <p:cNvPr id="8" name="Object 1"/>
          <p:cNvGraphicFramePr>
            <a:graphicFrameLocks noChangeAspect="1"/>
          </p:cNvGraphicFramePr>
          <p:nvPr>
            <p:extLst>
              <p:ext uri="{D42A27DB-BD31-4B8C-83A1-F6EECF244321}">
                <p14:modId xmlns:p14="http://schemas.microsoft.com/office/powerpoint/2010/main" val="3202563428"/>
              </p:ext>
            </p:extLst>
          </p:nvPr>
        </p:nvGraphicFramePr>
        <p:xfrm>
          <a:off x="1487488" y="3501008"/>
          <a:ext cx="4375151" cy="500063"/>
        </p:xfrm>
        <a:graphic>
          <a:graphicData uri="http://schemas.openxmlformats.org/presentationml/2006/ole">
            <mc:AlternateContent xmlns:mc="http://schemas.openxmlformats.org/markup-compatibility/2006">
              <mc:Choice xmlns:v="urn:schemas-microsoft-com:vml" Requires="v">
                <p:oleObj spid="_x0000_s17568" name="公式" r:id="rId5" imgW="1498320" imgH="228600" progId="Equation.3">
                  <p:embed/>
                </p:oleObj>
              </mc:Choice>
              <mc:Fallback>
                <p:oleObj name="公式" r:id="rId5" imgW="14983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3501008"/>
                        <a:ext cx="4375151"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3835931987"/>
              </p:ext>
            </p:extLst>
          </p:nvPr>
        </p:nvGraphicFramePr>
        <p:xfrm>
          <a:off x="650353" y="5157192"/>
          <a:ext cx="6381751" cy="884238"/>
        </p:xfrm>
        <a:graphic>
          <a:graphicData uri="http://schemas.openxmlformats.org/presentationml/2006/ole">
            <mc:AlternateContent xmlns:mc="http://schemas.openxmlformats.org/markup-compatibility/2006">
              <mc:Choice xmlns:v="urn:schemas-microsoft-com:vml" Requires="v">
                <p:oleObj spid="_x0000_s17569" name="公式" r:id="rId7" imgW="3213000" imgH="571320" progId="Equation.3">
                  <p:embed/>
                </p:oleObj>
              </mc:Choice>
              <mc:Fallback>
                <p:oleObj name="公式" r:id="rId7" imgW="3213000" imgH="571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353" y="5157192"/>
                        <a:ext cx="6381751"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8472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15">
                                            <p:txEl>
                                              <p:pRg st="0" end="0"/>
                                            </p:txEl>
                                          </p:spTgt>
                                        </p:tgtEl>
                                        <p:attrNameLst>
                                          <p:attrName>style.visibility</p:attrName>
                                        </p:attrNameLst>
                                      </p:cBhvr>
                                      <p:to>
                                        <p:strVal val="visible"/>
                                      </p:to>
                                    </p:set>
                                    <p:animEffect transition="in" filter="blinds(horizontal)">
                                      <p:cBhvr>
                                        <p:cTn id="7" dur="500"/>
                                        <p:tgtEl>
                                          <p:spTgt spid="29901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9015">
                                            <p:txEl>
                                              <p:pRg st="1" end="1"/>
                                            </p:txEl>
                                          </p:spTgt>
                                        </p:tgtEl>
                                        <p:attrNameLst>
                                          <p:attrName>style.visibility</p:attrName>
                                        </p:attrNameLst>
                                      </p:cBhvr>
                                      <p:to>
                                        <p:strVal val="visible"/>
                                      </p:to>
                                    </p:set>
                                    <p:animEffect transition="in" filter="blinds(horizontal)">
                                      <p:cBhvr>
                                        <p:cTn id="10" dur="500"/>
                                        <p:tgtEl>
                                          <p:spTgt spid="29901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9015">
                                            <p:txEl>
                                              <p:pRg st="2" end="2"/>
                                            </p:txEl>
                                          </p:spTgt>
                                        </p:tgtEl>
                                        <p:attrNameLst>
                                          <p:attrName>style.visibility</p:attrName>
                                        </p:attrNameLst>
                                      </p:cBhvr>
                                      <p:to>
                                        <p:strVal val="visible"/>
                                      </p:to>
                                    </p:set>
                                    <p:animEffect transition="in" filter="blinds(horizontal)">
                                      <p:cBhvr>
                                        <p:cTn id="13" dur="500"/>
                                        <p:tgtEl>
                                          <p:spTgt spid="29901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9015">
                                            <p:txEl>
                                              <p:pRg st="3" end="3"/>
                                            </p:txEl>
                                          </p:spTgt>
                                        </p:tgtEl>
                                        <p:attrNameLst>
                                          <p:attrName>style.visibility</p:attrName>
                                        </p:attrNameLst>
                                      </p:cBhvr>
                                      <p:to>
                                        <p:strVal val="visible"/>
                                      </p:to>
                                    </p:set>
                                    <p:animEffect transition="in" filter="blinds(horizontal)">
                                      <p:cBhvr>
                                        <p:cTn id="16" dur="500"/>
                                        <p:tgtEl>
                                          <p:spTgt spid="299015">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99015">
                                            <p:txEl>
                                              <p:pRg st="4" end="4"/>
                                            </p:txEl>
                                          </p:spTgt>
                                        </p:tgtEl>
                                        <p:attrNameLst>
                                          <p:attrName>style.visibility</p:attrName>
                                        </p:attrNameLst>
                                      </p:cBhvr>
                                      <p:to>
                                        <p:strVal val="visible"/>
                                      </p:to>
                                    </p:set>
                                    <p:animEffect transition="in" filter="blinds(horizontal)">
                                      <p:cBhvr>
                                        <p:cTn id="19" dur="500"/>
                                        <p:tgtEl>
                                          <p:spTgt spid="299015">
                                            <p:txEl>
                                              <p:pRg st="4" end="4"/>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99015">
                                            <p:txEl>
                                              <p:pRg st="6" end="6"/>
                                            </p:txEl>
                                          </p:spTgt>
                                        </p:tgtEl>
                                        <p:attrNameLst>
                                          <p:attrName>style.visibility</p:attrName>
                                        </p:attrNameLst>
                                      </p:cBhvr>
                                      <p:to>
                                        <p:strVal val="visible"/>
                                      </p:to>
                                    </p:set>
                                    <p:animEffect transition="in" filter="blinds(horizontal)">
                                      <p:cBhvr>
                                        <p:cTn id="28" dur="500"/>
                                        <p:tgtEl>
                                          <p:spTgt spid="299015">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99015">
                                            <p:txEl>
                                              <p:pRg st="7" end="7"/>
                                            </p:txEl>
                                          </p:spTgt>
                                        </p:tgtEl>
                                        <p:attrNameLst>
                                          <p:attrName>style.visibility</p:attrName>
                                        </p:attrNameLst>
                                      </p:cBhvr>
                                      <p:to>
                                        <p:strVal val="visible"/>
                                      </p:to>
                                    </p:set>
                                    <p:animEffect transition="in" filter="blinds(horizontal)">
                                      <p:cBhvr>
                                        <p:cTn id="31" dur="500"/>
                                        <p:tgtEl>
                                          <p:spTgt spid="299015">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479238"/>
                                        </p:tgtEl>
                                        <p:attrNameLst>
                                          <p:attrName>style.visibility</p:attrName>
                                        </p:attrNameLst>
                                      </p:cBhvr>
                                      <p:to>
                                        <p:strVal val="visible"/>
                                      </p:to>
                                    </p:set>
                                    <p:animEffect transition="in" filter="fade">
                                      <p:cBhvr>
                                        <p:cTn id="37" dur="500"/>
                                        <p:tgtEl>
                                          <p:spTgt spid="4792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5" grpId="0" build="p"/>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300035" name="Rectangle 3"/>
          <p:cNvSpPr>
            <a:spLocks noGrp="1" noChangeArrowheads="1"/>
          </p:cNvSpPr>
          <p:nvPr>
            <p:ph type="body" idx="1"/>
          </p:nvPr>
        </p:nvSpPr>
        <p:spPr>
          <a:xfrm>
            <a:off x="857251" y="1071565"/>
            <a:ext cx="10464800" cy="1970476"/>
          </a:xfrm>
        </p:spPr>
        <p:txBody>
          <a:bodyPr/>
          <a:lstStyle/>
          <a:p>
            <a:pPr marL="0" indent="0">
              <a:lnSpc>
                <a:spcPct val="115000"/>
              </a:lnSpc>
              <a:spcBef>
                <a:spcPct val="55000"/>
              </a:spcBef>
              <a:buNone/>
            </a:pPr>
            <a:r>
              <a:rPr lang="en-US" altLang="zh-CN" sz="2800" dirty="0">
                <a:ea typeface="宋体" pitchFamily="2" charset="-122"/>
              </a:rPr>
              <a:t>1.</a:t>
            </a:r>
            <a:r>
              <a:rPr lang="zh-CN" altLang="zh-CN" sz="2800" dirty="0">
                <a:latin typeface="宋体" pitchFamily="2" charset="-122"/>
                <a:ea typeface="宋体" pitchFamily="2" charset="-122"/>
                <a:cs typeface="Verdana" pitchFamily="34" charset="0"/>
              </a:rPr>
              <a:t>某计算机的存储系统</a:t>
            </a:r>
            <a:r>
              <a:rPr lang="zh-CN" altLang="en-US" sz="2800" dirty="0">
                <a:latin typeface="宋体" pitchFamily="2" charset="-122"/>
                <a:ea typeface="宋体" pitchFamily="2" charset="-122"/>
                <a:cs typeface="Verdana" pitchFamily="34" charset="0"/>
              </a:rPr>
              <a:t>有</a:t>
            </a:r>
            <a:r>
              <a:rPr lang="en-US" altLang="zh-CN" sz="2800" dirty="0">
                <a:latin typeface="宋体" pitchFamily="2" charset="-122"/>
                <a:ea typeface="宋体" pitchFamily="2" charset="-122"/>
                <a:cs typeface="Verdana" pitchFamily="34" charset="0"/>
              </a:rPr>
              <a:t>Cache</a:t>
            </a:r>
            <a:r>
              <a:rPr lang="zh-CN" altLang="zh-CN" sz="2800" dirty="0">
                <a:latin typeface="宋体" pitchFamily="2" charset="-122"/>
                <a:ea typeface="宋体" pitchFamily="2" charset="-122"/>
                <a:cs typeface="Verdana" pitchFamily="34" charset="0"/>
              </a:rPr>
              <a:t>和主存。若所访问的字在</a:t>
            </a:r>
            <a:r>
              <a:rPr lang="en-US" altLang="zh-CN" sz="2800" dirty="0">
                <a:latin typeface="宋体" pitchFamily="2" charset="-122"/>
                <a:ea typeface="宋体" pitchFamily="2" charset="-122"/>
                <a:cs typeface="Verdana" pitchFamily="34" charset="0"/>
              </a:rPr>
              <a:t>Cache</a:t>
            </a:r>
            <a:r>
              <a:rPr lang="zh-CN" altLang="zh-CN" sz="2800" dirty="0">
                <a:latin typeface="宋体" pitchFamily="2" charset="-122"/>
                <a:ea typeface="宋体" pitchFamily="2" charset="-122"/>
                <a:cs typeface="Verdana" pitchFamily="34" charset="0"/>
              </a:rPr>
              <a:t>中，则存取它需要</a:t>
            </a:r>
            <a:r>
              <a:rPr lang="en-US" altLang="zh-CN" sz="2800" dirty="0">
                <a:latin typeface="宋体" pitchFamily="2" charset="-122"/>
                <a:ea typeface="宋体" pitchFamily="2" charset="-122"/>
                <a:cs typeface="Verdana" pitchFamily="34" charset="0"/>
              </a:rPr>
              <a:t>10ns</a:t>
            </a:r>
            <a:r>
              <a:rPr lang="zh-CN" altLang="zh-CN" sz="2800" dirty="0">
                <a:latin typeface="宋体" pitchFamily="2" charset="-122"/>
                <a:ea typeface="宋体" pitchFamily="2" charset="-122"/>
                <a:cs typeface="Verdana" pitchFamily="34" charset="0"/>
              </a:rPr>
              <a:t>；将所访问的字从主存装入</a:t>
            </a:r>
            <a:r>
              <a:rPr lang="en-US" altLang="zh-CN" sz="2800" dirty="0">
                <a:latin typeface="宋体" pitchFamily="2" charset="-122"/>
                <a:ea typeface="宋体" pitchFamily="2" charset="-122"/>
                <a:cs typeface="Verdana" pitchFamily="34" charset="0"/>
              </a:rPr>
              <a:t>Cache</a:t>
            </a:r>
            <a:r>
              <a:rPr lang="zh-CN" altLang="zh-CN" sz="2800" dirty="0">
                <a:latin typeface="宋体" pitchFamily="2" charset="-122"/>
                <a:ea typeface="宋体" pitchFamily="2" charset="-122"/>
                <a:cs typeface="Verdana" pitchFamily="34" charset="0"/>
              </a:rPr>
              <a:t>需要</a:t>
            </a:r>
            <a:r>
              <a:rPr lang="en-US" altLang="zh-CN" sz="2800" dirty="0">
                <a:latin typeface="宋体" pitchFamily="2" charset="-122"/>
                <a:ea typeface="宋体" pitchFamily="2" charset="-122"/>
                <a:cs typeface="Verdana" pitchFamily="34" charset="0"/>
              </a:rPr>
              <a:t>60ns</a:t>
            </a:r>
            <a:r>
              <a:rPr lang="zh-CN" altLang="zh-CN" sz="2800" dirty="0">
                <a:latin typeface="宋体" pitchFamily="2" charset="-122"/>
                <a:ea typeface="宋体" pitchFamily="2" charset="-122"/>
                <a:cs typeface="Verdana" pitchFamily="34" charset="0"/>
              </a:rPr>
              <a:t>。假定</a:t>
            </a:r>
            <a:r>
              <a:rPr lang="en-US" altLang="zh-CN" sz="2800" dirty="0">
                <a:latin typeface="宋体" pitchFamily="2" charset="-122"/>
                <a:ea typeface="宋体" pitchFamily="2" charset="-122"/>
                <a:cs typeface="Verdana" pitchFamily="34" charset="0"/>
              </a:rPr>
              <a:t>Cache</a:t>
            </a:r>
            <a:r>
              <a:rPr lang="zh-CN" altLang="zh-CN" sz="2800" dirty="0">
                <a:latin typeface="宋体" pitchFamily="2" charset="-122"/>
                <a:ea typeface="宋体" pitchFamily="2" charset="-122"/>
                <a:cs typeface="Verdana" pitchFamily="34" charset="0"/>
              </a:rPr>
              <a:t>的命中率为</a:t>
            </a:r>
            <a:r>
              <a:rPr lang="en-US" altLang="zh-CN" sz="2800" dirty="0">
                <a:latin typeface="宋体" pitchFamily="2" charset="-122"/>
                <a:ea typeface="宋体" pitchFamily="2" charset="-122"/>
                <a:cs typeface="Verdana" pitchFamily="34" charset="0"/>
              </a:rPr>
              <a:t> 0.9</a:t>
            </a:r>
            <a:r>
              <a:rPr lang="zh-CN" altLang="zh-CN" sz="2800" dirty="0">
                <a:latin typeface="宋体" pitchFamily="2" charset="-122"/>
                <a:ea typeface="宋体" pitchFamily="2" charset="-122"/>
                <a:cs typeface="Verdana" pitchFamily="34" charset="0"/>
              </a:rPr>
              <a:t>，计算该存储系统访问一个字的平均存取时间。</a:t>
            </a:r>
            <a:r>
              <a:rPr lang="zh-CN" altLang="en-US" sz="2000" b="0" dirty="0">
                <a:ea typeface="宋体" pitchFamily="2" charset="-122"/>
              </a:rPr>
              <a:t> </a:t>
            </a:r>
            <a:endParaRPr lang="en-US" altLang="zh-CN" sz="2000" b="0" dirty="0">
              <a:ea typeface="宋体" pitchFamily="2" charset="-122"/>
            </a:endParaRPr>
          </a:p>
        </p:txBody>
      </p:sp>
      <p:sp>
        <p:nvSpPr>
          <p:cNvPr id="2" name="TextBox 1"/>
          <p:cNvSpPr txBox="1"/>
          <p:nvPr/>
        </p:nvSpPr>
        <p:spPr>
          <a:xfrm>
            <a:off x="1487489" y="4350298"/>
            <a:ext cx="7584843" cy="406265"/>
          </a:xfrm>
          <a:prstGeom prst="rect">
            <a:avLst/>
          </a:prstGeom>
          <a:noFill/>
        </p:spPr>
        <p:txBody>
          <a:bodyPr wrap="square" rtlCol="0">
            <a:spAutoFit/>
          </a:bodyPr>
          <a:lstStyle/>
          <a:p>
            <a:pPr>
              <a:buNone/>
            </a:pPr>
            <a:r>
              <a:rPr lang="zh-CN" altLang="en-US" sz="2400" b="1" dirty="0">
                <a:solidFill>
                  <a:schemeClr val="tx1"/>
                </a:solidFill>
              </a:rPr>
              <a:t>解： </a:t>
            </a:r>
            <a:r>
              <a:rPr lang="en-US" altLang="zh-CN" sz="2400" b="1" dirty="0">
                <a:solidFill>
                  <a:schemeClr val="tx1"/>
                </a:solidFill>
              </a:rPr>
              <a:t>0.9*(10)+0.1*(10+60)=16ns</a:t>
            </a:r>
            <a:endParaRPr lang="zh-CN" altLang="en-US" sz="2400" b="1" dirty="0">
              <a:solidFill>
                <a:schemeClr val="tx1"/>
              </a:solidFill>
            </a:endParaRPr>
          </a:p>
        </p:txBody>
      </p:sp>
      <p:sp>
        <p:nvSpPr>
          <p:cNvPr id="6" name="Rectangle 2"/>
          <p:cNvSpPr>
            <a:spLocks noGrp="1" noChangeArrowheads="1"/>
          </p:cNvSpPr>
          <p:nvPr>
            <p:ph type="title"/>
          </p:nvPr>
        </p:nvSpPr>
        <p:spPr>
          <a:xfrm>
            <a:off x="814919" y="260648"/>
            <a:ext cx="10551583"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Cache</a:t>
            </a:r>
            <a:r>
              <a:rPr lang="zh-CN" altLang="en-US" sz="2400" dirty="0"/>
              <a:t>的性能计算举例</a:t>
            </a:r>
          </a:p>
        </p:txBody>
      </p:sp>
    </p:spTree>
    <p:extLst>
      <p:ext uri="{BB962C8B-B14F-4D97-AF65-F5344CB8AC3E}">
        <p14:creationId xmlns:p14="http://schemas.microsoft.com/office/powerpoint/2010/main" val="338111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119336" y="176512"/>
            <a:ext cx="8640762" cy="413639"/>
          </a:xfrm>
        </p:spPr>
        <p:txBody>
          <a:bodyPr vert="horz" wrap="square" lIns="91440" tIns="45720" rIns="91440" bIns="45720" numCol="1" anchor="ctr" anchorCtr="0" compatLnSpc="1">
            <a:prstTxWarp prst="textNoShape">
              <a:avLst/>
            </a:prstTxWarp>
            <a:spAutoFit/>
          </a:bodyPr>
          <a:lstStyle/>
          <a:p>
            <a:pPr eaLnBrk="1" hangingPunct="1"/>
            <a:r>
              <a:rPr lang="zh-CN" altLang="en-US" sz="2400" dirty="0"/>
              <a:t>写策略（</a:t>
            </a:r>
            <a:r>
              <a:rPr lang="en-US" altLang="zh-CN" sz="2400" dirty="0"/>
              <a:t>Cache</a:t>
            </a:r>
            <a:r>
              <a:rPr lang="zh-CN" altLang="en-US" sz="2400" dirty="0"/>
              <a:t>一致性问题）</a:t>
            </a:r>
          </a:p>
        </p:txBody>
      </p:sp>
      <p:sp>
        <p:nvSpPr>
          <p:cNvPr id="461827" name="Rectangle 3"/>
          <p:cNvSpPr>
            <a:spLocks noGrp="1" noChangeArrowheads="1"/>
          </p:cNvSpPr>
          <p:nvPr>
            <p:ph type="body" idx="4294967295"/>
          </p:nvPr>
        </p:nvSpPr>
        <p:spPr>
          <a:xfrm>
            <a:off x="479376" y="836712"/>
            <a:ext cx="8715375" cy="4832092"/>
          </a:xfrm>
        </p:spPr>
        <p:txBody>
          <a:bodyPr vert="horz" wrap="square" lIns="91440" tIns="45720" rIns="91440" bIns="45720" numCol="1" anchor="t" anchorCtr="0" compatLnSpc="1">
            <a:prstTxWarp prst="textNoShape">
              <a:avLst/>
            </a:prstTxWarp>
            <a:spAutoFit/>
          </a:bodyPr>
          <a:lstStyle/>
          <a:p>
            <a:pPr eaLnBrk="1" hangingPunct="1">
              <a:lnSpc>
                <a:spcPct val="110000"/>
              </a:lnSpc>
            </a:pPr>
            <a:r>
              <a:rPr lang="zh-CN" altLang="en-US" sz="2000" dirty="0">
                <a:latin typeface="微软雅黑" panose="020B0503020204020204" pitchFamily="34" charset="-122"/>
                <a:ea typeface="微软雅黑" panose="020B0503020204020204" pitchFamily="34" charset="-122"/>
              </a:rPr>
              <a:t>为何要保持在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和主存中数据的一致？</a:t>
            </a:r>
          </a:p>
          <a:p>
            <a:pPr lvl="1" eaLnBrk="1" hangingPunct="1">
              <a:lnSpc>
                <a:spcPct val="110000"/>
              </a:lnSpc>
            </a:pPr>
            <a:r>
              <a:rPr lang="zh-CN" altLang="en-US" sz="2000" dirty="0">
                <a:latin typeface="微软雅黑" panose="020B0503020204020204" pitchFamily="34" charset="-122"/>
                <a:ea typeface="微软雅黑" panose="020B0503020204020204" pitchFamily="34" charset="-122"/>
              </a:rPr>
              <a:t>因为</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中的内容是主存块副本，当对</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中的内容进行更新时，就存在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和主存如何保持一致的问题。</a:t>
            </a:r>
          </a:p>
          <a:p>
            <a:pPr lvl="1" eaLnBrk="1" hangingPunct="1">
              <a:lnSpc>
                <a:spcPct val="110000"/>
              </a:lnSpc>
            </a:pPr>
            <a:r>
              <a:rPr lang="zh-CN" altLang="en-US" sz="2000" dirty="0">
                <a:latin typeface="微软雅黑" panose="020B0503020204020204" pitchFamily="34" charset="-122"/>
                <a:ea typeface="微软雅黑" panose="020B0503020204020204" pitchFamily="34" charset="-122"/>
              </a:rPr>
              <a:t>以下情况也会出现“</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一致性问题”</a:t>
            </a:r>
          </a:p>
          <a:p>
            <a:pPr lvl="2" eaLnBrk="1" hangingPunct="1">
              <a:lnSpc>
                <a:spcPct val="110000"/>
              </a:lnSpc>
            </a:pPr>
            <a:r>
              <a:rPr lang="zh-CN" altLang="en-US" sz="2000" dirty="0">
                <a:latin typeface="微软雅黑" panose="020B0503020204020204" pitchFamily="34" charset="-122"/>
                <a:ea typeface="微软雅黑" panose="020B0503020204020204" pitchFamily="34" charset="-122"/>
              </a:rPr>
              <a:t>当多个设备都允许访问主存时</a:t>
            </a:r>
          </a:p>
          <a:p>
            <a:pPr lvl="2" eaLnBrk="1" hangingPunct="1">
              <a:lnSpc>
                <a:spcPct val="110000"/>
              </a:lnSpc>
              <a:buFontTx/>
              <a:buNone/>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6600"/>
                </a:solidFill>
                <a:latin typeface="微软雅黑" panose="020B0503020204020204" pitchFamily="34" charset="-122"/>
                <a:ea typeface="微软雅黑" panose="020B0503020204020204" pitchFamily="34" charset="-122"/>
              </a:rPr>
              <a:t>例如：</a:t>
            </a:r>
            <a:r>
              <a:rPr lang="en-US" altLang="zh-CN" sz="2000" dirty="0">
                <a:solidFill>
                  <a:srgbClr val="006600"/>
                </a:solidFill>
                <a:latin typeface="微软雅黑" panose="020B0503020204020204" pitchFamily="34" charset="-122"/>
                <a:ea typeface="微软雅黑" panose="020B0503020204020204" pitchFamily="34" charset="-122"/>
              </a:rPr>
              <a:t>DMA</a:t>
            </a:r>
            <a:r>
              <a:rPr lang="zh-CN" altLang="en-US" sz="2000" dirty="0">
                <a:solidFill>
                  <a:srgbClr val="006600"/>
                </a:solidFill>
                <a:latin typeface="微软雅黑" panose="020B0503020204020204" pitchFamily="34" charset="-122"/>
                <a:ea typeface="微软雅黑" panose="020B0503020204020204" pitchFamily="34" charset="-122"/>
              </a:rPr>
              <a:t>控制器读写主存时，如果对应</a:t>
            </a:r>
            <a:r>
              <a:rPr lang="en-US" altLang="zh-CN" sz="2000" dirty="0">
                <a:solidFill>
                  <a:srgbClr val="006600"/>
                </a:solidFill>
                <a:latin typeface="微软雅黑" panose="020B0503020204020204" pitchFamily="34" charset="-122"/>
                <a:ea typeface="微软雅黑" panose="020B0503020204020204" pitchFamily="34" charset="-122"/>
              </a:rPr>
              <a:t>Cache</a:t>
            </a:r>
            <a:r>
              <a:rPr lang="zh-CN" altLang="en-US" sz="2000" dirty="0">
                <a:solidFill>
                  <a:srgbClr val="006600"/>
                </a:solidFill>
                <a:latin typeface="微软雅黑" panose="020B0503020204020204" pitchFamily="34" charset="-122"/>
                <a:ea typeface="微软雅黑" panose="020B0503020204020204" pitchFamily="34" charset="-122"/>
              </a:rPr>
              <a:t>行中被修改，则</a:t>
            </a:r>
            <a:r>
              <a:rPr lang="en-US" altLang="zh-CN" sz="2000" dirty="0">
                <a:solidFill>
                  <a:srgbClr val="006600"/>
                </a:solidFill>
                <a:latin typeface="微软雅黑" panose="020B0503020204020204" pitchFamily="34" charset="-122"/>
                <a:ea typeface="微软雅黑" panose="020B0503020204020204" pitchFamily="34" charset="-122"/>
              </a:rPr>
              <a:t>DMA</a:t>
            </a:r>
            <a:r>
              <a:rPr lang="zh-CN" altLang="en-US" sz="2000" dirty="0">
                <a:solidFill>
                  <a:srgbClr val="006600"/>
                </a:solidFill>
                <a:latin typeface="微软雅黑" panose="020B0503020204020204" pitchFamily="34" charset="-122"/>
                <a:ea typeface="微软雅黑" panose="020B0503020204020204" pitchFamily="34" charset="-122"/>
              </a:rPr>
              <a:t>读出的内容无效；若</a:t>
            </a:r>
            <a:r>
              <a:rPr lang="en-US" altLang="zh-CN" sz="2000" dirty="0">
                <a:solidFill>
                  <a:srgbClr val="006600"/>
                </a:solidFill>
                <a:latin typeface="微软雅黑" panose="020B0503020204020204" pitchFamily="34" charset="-122"/>
                <a:ea typeface="微软雅黑" panose="020B0503020204020204" pitchFamily="34" charset="-122"/>
              </a:rPr>
              <a:t>DMA</a:t>
            </a:r>
            <a:r>
              <a:rPr lang="zh-CN" altLang="en-US" sz="2000" dirty="0">
                <a:solidFill>
                  <a:srgbClr val="006600"/>
                </a:solidFill>
                <a:latin typeface="微软雅黑" panose="020B0503020204020204" pitchFamily="34" charset="-122"/>
                <a:ea typeface="微软雅黑" panose="020B0503020204020204" pitchFamily="34" charset="-122"/>
              </a:rPr>
              <a:t>修改了主存单元的内容，则对应</a:t>
            </a:r>
            <a:r>
              <a:rPr lang="en-US" altLang="zh-CN" sz="2000" dirty="0">
                <a:solidFill>
                  <a:srgbClr val="006600"/>
                </a:solidFill>
                <a:latin typeface="微软雅黑" panose="020B0503020204020204" pitchFamily="34" charset="-122"/>
                <a:ea typeface="微软雅黑" panose="020B0503020204020204" pitchFamily="34" charset="-122"/>
              </a:rPr>
              <a:t>Cache</a:t>
            </a:r>
            <a:r>
              <a:rPr lang="zh-CN" altLang="en-US" sz="2000" dirty="0">
                <a:solidFill>
                  <a:srgbClr val="006600"/>
                </a:solidFill>
                <a:latin typeface="微软雅黑" panose="020B0503020204020204" pitchFamily="34" charset="-122"/>
                <a:ea typeface="微软雅黑" panose="020B0503020204020204" pitchFamily="34" charset="-122"/>
              </a:rPr>
              <a:t>行中内容无效。</a:t>
            </a:r>
          </a:p>
          <a:p>
            <a:pPr lvl="2" eaLnBrk="1" hangingPunct="1">
              <a:lnSpc>
                <a:spcPct val="110000"/>
              </a:lnSpc>
            </a:pPr>
            <a:r>
              <a:rPr lang="zh-CN" altLang="en-US" sz="2000" dirty="0">
                <a:latin typeface="微软雅黑" panose="020B0503020204020204" pitchFamily="34" charset="-122"/>
                <a:ea typeface="微软雅黑" panose="020B0503020204020204" pitchFamily="34" charset="-122"/>
              </a:rPr>
              <a:t>当多个</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（核）都有各自的</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而共享主存（</a:t>
            </a:r>
            <a:r>
              <a:rPr lang="en-US" altLang="zh-CN" sz="2000" dirty="0">
                <a:latin typeface="微软雅黑" panose="020B0503020204020204" pitchFamily="34" charset="-122"/>
                <a:ea typeface="微软雅黑" panose="020B0503020204020204" pitchFamily="34" charset="-122"/>
              </a:rPr>
              <a:t>L3 cache</a:t>
            </a:r>
            <a:r>
              <a:rPr lang="zh-CN" altLang="en-US" sz="2000" dirty="0">
                <a:latin typeface="微软雅黑" panose="020B0503020204020204" pitchFamily="34" charset="-122"/>
                <a:ea typeface="微软雅黑" panose="020B0503020204020204" pitchFamily="34" charset="-122"/>
              </a:rPr>
              <a:t>）时</a:t>
            </a:r>
          </a:p>
          <a:p>
            <a:pPr lvl="2" eaLnBrk="1" hangingPunct="1">
              <a:lnSpc>
                <a:spcPct val="110000"/>
              </a:lnSpc>
              <a:buFontTx/>
              <a:buNone/>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6600"/>
                </a:solidFill>
                <a:latin typeface="微软雅黑" panose="020B0503020204020204" pitchFamily="34" charset="-122"/>
                <a:ea typeface="微软雅黑" panose="020B0503020204020204" pitchFamily="34" charset="-122"/>
              </a:rPr>
              <a:t>某个</a:t>
            </a:r>
            <a:r>
              <a:rPr lang="en-US" altLang="zh-CN" sz="2000" dirty="0">
                <a:solidFill>
                  <a:srgbClr val="006600"/>
                </a:solidFill>
                <a:latin typeface="微软雅黑" panose="020B0503020204020204" pitchFamily="34" charset="-122"/>
                <a:ea typeface="微软雅黑" panose="020B0503020204020204" pitchFamily="34" charset="-122"/>
              </a:rPr>
              <a:t>CPU</a:t>
            </a:r>
            <a:r>
              <a:rPr lang="zh-CN" altLang="en-US" sz="2000" dirty="0">
                <a:solidFill>
                  <a:srgbClr val="006600"/>
                </a:solidFill>
                <a:latin typeface="微软雅黑" panose="020B0503020204020204" pitchFamily="34" charset="-122"/>
                <a:ea typeface="微软雅黑" panose="020B0503020204020204" pitchFamily="34" charset="-122"/>
              </a:rPr>
              <a:t>（核）修改了自身</a:t>
            </a:r>
            <a:r>
              <a:rPr lang="en-US" altLang="zh-CN" sz="2000" dirty="0">
                <a:solidFill>
                  <a:srgbClr val="006600"/>
                </a:solidFill>
                <a:latin typeface="微软雅黑" panose="020B0503020204020204" pitchFamily="34" charset="-122"/>
                <a:ea typeface="微软雅黑" panose="020B0503020204020204" pitchFamily="34" charset="-122"/>
              </a:rPr>
              <a:t>Cache</a:t>
            </a:r>
            <a:r>
              <a:rPr lang="zh-CN" altLang="en-US" sz="2000" dirty="0">
                <a:solidFill>
                  <a:srgbClr val="006600"/>
                </a:solidFill>
                <a:latin typeface="微软雅黑" panose="020B0503020204020204" pitchFamily="34" charset="-122"/>
                <a:ea typeface="微软雅黑" panose="020B0503020204020204" pitchFamily="34" charset="-122"/>
              </a:rPr>
              <a:t>中的内容，则对应的主存单元和其他</a:t>
            </a:r>
            <a:r>
              <a:rPr lang="en-US" altLang="zh-CN" sz="2000" dirty="0">
                <a:solidFill>
                  <a:srgbClr val="006600"/>
                </a:solidFill>
                <a:latin typeface="微软雅黑" panose="020B0503020204020204" pitchFamily="34" charset="-122"/>
                <a:ea typeface="微软雅黑" panose="020B0503020204020204" pitchFamily="34" charset="-122"/>
              </a:rPr>
              <a:t>CPU</a:t>
            </a:r>
            <a:r>
              <a:rPr lang="zh-CN" altLang="en-US" sz="2000" dirty="0">
                <a:solidFill>
                  <a:srgbClr val="006600"/>
                </a:solidFill>
                <a:latin typeface="微软雅黑" panose="020B0503020204020204" pitchFamily="34" charset="-122"/>
                <a:ea typeface="微软雅黑" panose="020B0503020204020204" pitchFamily="34" charset="-122"/>
              </a:rPr>
              <a:t>（核）中对应</a:t>
            </a:r>
            <a:r>
              <a:rPr lang="en-US" altLang="zh-CN" sz="2000" dirty="0">
                <a:solidFill>
                  <a:srgbClr val="006600"/>
                </a:solidFill>
                <a:latin typeface="微软雅黑" panose="020B0503020204020204" pitchFamily="34" charset="-122"/>
                <a:ea typeface="微软雅黑" panose="020B0503020204020204" pitchFamily="34" charset="-122"/>
              </a:rPr>
              <a:t>Cache</a:t>
            </a:r>
            <a:r>
              <a:rPr lang="zh-CN" altLang="en-US" sz="2000" dirty="0">
                <a:solidFill>
                  <a:srgbClr val="006600"/>
                </a:solidFill>
                <a:latin typeface="微软雅黑" panose="020B0503020204020204" pitchFamily="34" charset="-122"/>
                <a:ea typeface="微软雅黑" panose="020B0503020204020204" pitchFamily="34" charset="-122"/>
              </a:rPr>
              <a:t>内容都变为无效。</a:t>
            </a:r>
          </a:p>
          <a:p>
            <a:pPr eaLnBrk="1" hangingPunct="1">
              <a:lnSpc>
                <a:spcPct val="110000"/>
              </a:lnSpc>
            </a:pPr>
            <a:r>
              <a:rPr lang="zh-CN" altLang="en-US" sz="2000" dirty="0">
                <a:latin typeface="微软雅黑" panose="020B0503020204020204" pitchFamily="34" charset="-122"/>
                <a:ea typeface="微软雅黑" panose="020B0503020204020204" pitchFamily="34" charset="-122"/>
              </a:rPr>
              <a:t>写操作有两种情况</a:t>
            </a:r>
          </a:p>
          <a:p>
            <a:pPr lvl="1" eaLnBrk="1" hangingPunct="1">
              <a:lnSpc>
                <a:spcPct val="110000"/>
              </a:lnSpc>
            </a:pPr>
            <a:r>
              <a:rPr lang="zh-CN" altLang="en-US" sz="2000" dirty="0">
                <a:latin typeface="微软雅黑" panose="020B0503020204020204" pitchFamily="34" charset="-122"/>
                <a:ea typeface="微软雅黑" panose="020B0503020204020204" pitchFamily="34" charset="-122"/>
              </a:rPr>
              <a:t>写命中（</a:t>
            </a:r>
            <a:r>
              <a:rPr lang="en-US" altLang="zh-CN" sz="2000" dirty="0">
                <a:latin typeface="微软雅黑" panose="020B0503020204020204" pitchFamily="34" charset="-122"/>
                <a:ea typeface="微软雅黑" panose="020B0503020204020204" pitchFamily="34" charset="-122"/>
              </a:rPr>
              <a:t>Write Hit</a:t>
            </a:r>
            <a:r>
              <a:rPr lang="zh-CN" altLang="en-US" sz="2000" dirty="0">
                <a:latin typeface="微软雅黑" panose="020B0503020204020204" pitchFamily="34" charset="-122"/>
                <a:ea typeface="微软雅黑" panose="020B0503020204020204" pitchFamily="34" charset="-122"/>
              </a:rPr>
              <a:t>）：要写的单元已经在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a:t>
            </a:r>
          </a:p>
          <a:p>
            <a:pPr lvl="1" eaLnBrk="1" hangingPunct="1">
              <a:lnSpc>
                <a:spcPct val="110000"/>
              </a:lnSpc>
            </a:pPr>
            <a:r>
              <a:rPr lang="zh-CN" altLang="en-US" sz="2000" dirty="0">
                <a:latin typeface="微软雅黑" panose="020B0503020204020204" pitchFamily="34" charset="-122"/>
                <a:ea typeface="微软雅黑" panose="020B0503020204020204" pitchFamily="34" charset="-122"/>
              </a:rPr>
              <a:t>写不命中（</a:t>
            </a:r>
            <a:r>
              <a:rPr lang="en-US" altLang="zh-CN" sz="2000" dirty="0">
                <a:latin typeface="微软雅黑" panose="020B0503020204020204" pitchFamily="34" charset="-122"/>
                <a:ea typeface="微软雅黑" panose="020B0503020204020204" pitchFamily="34" charset="-122"/>
              </a:rPr>
              <a:t>Write Miss</a:t>
            </a:r>
            <a:r>
              <a:rPr lang="zh-CN" altLang="en-US" sz="2000" dirty="0">
                <a:latin typeface="微软雅黑" panose="020B0503020204020204" pitchFamily="34" charset="-122"/>
                <a:ea typeface="微软雅黑" panose="020B0503020204020204" pitchFamily="34" charset="-122"/>
              </a:rPr>
              <a:t>）：要写的单元不在</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8542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1827">
                                            <p:txEl>
                                              <p:pRg st="1" end="1"/>
                                            </p:txEl>
                                          </p:spTgt>
                                        </p:tgtEl>
                                        <p:attrNameLst>
                                          <p:attrName>style.visibility</p:attrName>
                                        </p:attrNameLst>
                                      </p:cBhvr>
                                      <p:to>
                                        <p:strVal val="visible"/>
                                      </p:to>
                                    </p:set>
                                    <p:animEffect transition="in" filter="blinds(horizontal)">
                                      <p:cBhvr>
                                        <p:cTn id="7" dur="500"/>
                                        <p:tgtEl>
                                          <p:spTgt spid="46182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61827">
                                            <p:txEl>
                                              <p:pRg st="2" end="2"/>
                                            </p:txEl>
                                          </p:spTgt>
                                        </p:tgtEl>
                                        <p:attrNameLst>
                                          <p:attrName>style.visibility</p:attrName>
                                        </p:attrNameLst>
                                      </p:cBhvr>
                                      <p:to>
                                        <p:strVal val="visible"/>
                                      </p:to>
                                    </p:set>
                                    <p:animEffect transition="in" filter="blinds(horizontal)">
                                      <p:cBhvr>
                                        <p:cTn id="12" dur="500"/>
                                        <p:tgtEl>
                                          <p:spTgt spid="4618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1827">
                                            <p:txEl>
                                              <p:pRg st="3" end="3"/>
                                            </p:txEl>
                                          </p:spTgt>
                                        </p:tgtEl>
                                        <p:attrNameLst>
                                          <p:attrName>style.visibility</p:attrName>
                                        </p:attrNameLst>
                                      </p:cBhvr>
                                      <p:to>
                                        <p:strVal val="visible"/>
                                      </p:to>
                                    </p:set>
                                    <p:animEffect transition="in" filter="blinds(horizontal)">
                                      <p:cBhvr>
                                        <p:cTn id="17" dur="500"/>
                                        <p:tgtEl>
                                          <p:spTgt spid="46182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61827">
                                            <p:txEl>
                                              <p:pRg st="4" end="4"/>
                                            </p:txEl>
                                          </p:spTgt>
                                        </p:tgtEl>
                                        <p:attrNameLst>
                                          <p:attrName>style.visibility</p:attrName>
                                        </p:attrNameLst>
                                      </p:cBhvr>
                                      <p:to>
                                        <p:strVal val="visible"/>
                                      </p:to>
                                    </p:set>
                                    <p:animEffect transition="in" filter="blinds(horizontal)">
                                      <p:cBhvr>
                                        <p:cTn id="22" dur="500"/>
                                        <p:tgtEl>
                                          <p:spTgt spid="46182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61827">
                                            <p:txEl>
                                              <p:pRg st="5" end="5"/>
                                            </p:txEl>
                                          </p:spTgt>
                                        </p:tgtEl>
                                        <p:attrNameLst>
                                          <p:attrName>style.visibility</p:attrName>
                                        </p:attrNameLst>
                                      </p:cBhvr>
                                      <p:to>
                                        <p:strVal val="visible"/>
                                      </p:to>
                                    </p:set>
                                    <p:animEffect transition="in" filter="blinds(horizontal)">
                                      <p:cBhvr>
                                        <p:cTn id="27" dur="500"/>
                                        <p:tgtEl>
                                          <p:spTgt spid="46182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61827">
                                            <p:txEl>
                                              <p:pRg st="6" end="6"/>
                                            </p:txEl>
                                          </p:spTgt>
                                        </p:tgtEl>
                                        <p:attrNameLst>
                                          <p:attrName>style.visibility</p:attrName>
                                        </p:attrNameLst>
                                      </p:cBhvr>
                                      <p:to>
                                        <p:strVal val="visible"/>
                                      </p:to>
                                    </p:set>
                                    <p:animEffect transition="in" filter="blinds(horizontal)">
                                      <p:cBhvr>
                                        <p:cTn id="32" dur="500"/>
                                        <p:tgtEl>
                                          <p:spTgt spid="46182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61827">
                                            <p:txEl>
                                              <p:pRg st="8" end="8"/>
                                            </p:txEl>
                                          </p:spTgt>
                                        </p:tgtEl>
                                        <p:attrNameLst>
                                          <p:attrName>style.visibility</p:attrName>
                                        </p:attrNameLst>
                                      </p:cBhvr>
                                      <p:to>
                                        <p:strVal val="visible"/>
                                      </p:to>
                                    </p:set>
                                    <p:animEffect transition="in" filter="blinds(horizontal)">
                                      <p:cBhvr>
                                        <p:cTn id="37" dur="500"/>
                                        <p:tgtEl>
                                          <p:spTgt spid="461827">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61827">
                                            <p:txEl>
                                              <p:pRg st="9" end="9"/>
                                            </p:txEl>
                                          </p:spTgt>
                                        </p:tgtEl>
                                        <p:attrNameLst>
                                          <p:attrName>style.visibility</p:attrName>
                                        </p:attrNameLst>
                                      </p:cBhvr>
                                      <p:to>
                                        <p:strVal val="visible"/>
                                      </p:to>
                                    </p:set>
                                    <p:animEffect transition="in" filter="blinds(horizontal)">
                                      <p:cBhvr>
                                        <p:cTn id="42" dur="500"/>
                                        <p:tgtEl>
                                          <p:spTgt spid="4618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263352" y="137412"/>
            <a:ext cx="8807450" cy="413639"/>
          </a:xfrm>
        </p:spPr>
        <p:txBody>
          <a:bodyPr vert="horz" wrap="square" lIns="91440" tIns="45720" rIns="91440" bIns="45720" numCol="1" anchor="ctr" anchorCtr="0" compatLnSpc="1">
            <a:prstTxWarp prst="textNoShape">
              <a:avLst/>
            </a:prstTxWarp>
            <a:spAutoFit/>
          </a:bodyPr>
          <a:lstStyle/>
          <a:p>
            <a:pPr eaLnBrk="1" hangingPunct="1"/>
            <a:r>
              <a:rPr lang="zh-CN" altLang="en-US" sz="2400" dirty="0"/>
              <a:t>写策略（</a:t>
            </a:r>
            <a:r>
              <a:rPr lang="en-US" altLang="zh-CN" sz="2400" dirty="0"/>
              <a:t>Cache</a:t>
            </a:r>
            <a:r>
              <a:rPr lang="zh-CN" altLang="en-US" sz="2400" dirty="0"/>
              <a:t>一致性问题）</a:t>
            </a:r>
          </a:p>
        </p:txBody>
      </p:sp>
      <p:sp>
        <p:nvSpPr>
          <p:cNvPr id="462851" name="Rectangle 3"/>
          <p:cNvSpPr>
            <a:spLocks noGrp="1" noChangeArrowheads="1"/>
          </p:cNvSpPr>
          <p:nvPr>
            <p:ph type="body" idx="4294967295"/>
          </p:nvPr>
        </p:nvSpPr>
        <p:spPr>
          <a:xfrm>
            <a:off x="279024" y="836712"/>
            <a:ext cx="8758237" cy="5606663"/>
          </a:xfrm>
          <a:noFill/>
        </p:spPr>
        <p:txBody>
          <a:bodyPr/>
          <a:lstStyle/>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处理</a:t>
            </a:r>
            <a:r>
              <a:rPr lang="en-US" altLang="zh-CN" sz="1900" dirty="0">
                <a:latin typeface="微软雅黑" panose="020B0503020204020204" pitchFamily="34" charset="-122"/>
                <a:ea typeface="微软雅黑" panose="020B0503020204020204" pitchFamily="34" charset="-122"/>
              </a:rPr>
              <a:t>Cache</a:t>
            </a:r>
            <a:r>
              <a:rPr lang="zh-CN" altLang="en-US" sz="1900" dirty="0">
                <a:latin typeface="微软雅黑" panose="020B0503020204020204" pitchFamily="34" charset="-122"/>
                <a:ea typeface="微软雅黑" panose="020B0503020204020204" pitchFamily="34" charset="-122"/>
              </a:rPr>
              <a:t>读比</a:t>
            </a:r>
            <a:r>
              <a:rPr lang="en-US" altLang="zh-CN" sz="1900" dirty="0">
                <a:latin typeface="微软雅黑" panose="020B0503020204020204" pitchFamily="34" charset="-122"/>
                <a:ea typeface="微软雅黑" panose="020B0503020204020204" pitchFamily="34" charset="-122"/>
              </a:rPr>
              <a:t>Cache</a:t>
            </a:r>
            <a:r>
              <a:rPr lang="zh-CN" altLang="en-US" sz="1900" dirty="0">
                <a:latin typeface="微软雅黑" panose="020B0503020204020204" pitchFamily="34" charset="-122"/>
                <a:ea typeface="微软雅黑" panose="020B0503020204020204" pitchFamily="34" charset="-122"/>
              </a:rPr>
              <a:t>写更容易，故</a:t>
            </a:r>
            <a:r>
              <a:rPr lang="zh-CN" altLang="en-US" sz="1900" dirty="0">
                <a:solidFill>
                  <a:srgbClr val="FF0000"/>
                </a:solidFill>
                <a:latin typeface="微软雅黑" panose="020B0503020204020204" pitchFamily="34" charset="-122"/>
                <a:ea typeface="微软雅黑" panose="020B0503020204020204" pitchFamily="34" charset="-122"/>
              </a:rPr>
              <a:t>指令</a:t>
            </a:r>
            <a:r>
              <a:rPr lang="en-US" altLang="zh-CN" sz="1900" dirty="0">
                <a:solidFill>
                  <a:srgbClr val="FF0000"/>
                </a:solidFill>
                <a:latin typeface="微软雅黑" panose="020B0503020204020204" pitchFamily="34" charset="-122"/>
                <a:ea typeface="微软雅黑" panose="020B0503020204020204" pitchFamily="34" charset="-122"/>
              </a:rPr>
              <a:t>Cache</a:t>
            </a:r>
            <a:r>
              <a:rPr lang="zh-CN" altLang="en-US" sz="1900" dirty="0">
                <a:solidFill>
                  <a:srgbClr val="FF0000"/>
                </a:solidFill>
                <a:latin typeface="微软雅黑" panose="020B0503020204020204" pitchFamily="34" charset="-122"/>
                <a:ea typeface="微软雅黑" panose="020B0503020204020204" pitchFamily="34" charset="-122"/>
              </a:rPr>
              <a:t>比数据</a:t>
            </a:r>
            <a:r>
              <a:rPr lang="en-US" altLang="zh-CN" sz="1900" dirty="0">
                <a:solidFill>
                  <a:srgbClr val="FF0000"/>
                </a:solidFill>
                <a:latin typeface="微软雅黑" panose="020B0503020204020204" pitchFamily="34" charset="-122"/>
                <a:ea typeface="微软雅黑" panose="020B0503020204020204" pitchFamily="34" charset="-122"/>
              </a:rPr>
              <a:t>Cache</a:t>
            </a:r>
            <a:r>
              <a:rPr lang="zh-CN" altLang="en-US" sz="1900" dirty="0">
                <a:solidFill>
                  <a:srgbClr val="FF0000"/>
                </a:solidFill>
                <a:latin typeface="微软雅黑" panose="020B0503020204020204" pitchFamily="34" charset="-122"/>
                <a:ea typeface="微软雅黑" panose="020B0503020204020204" pitchFamily="34" charset="-122"/>
              </a:rPr>
              <a:t>容易设计</a:t>
            </a:r>
            <a:endParaRPr lang="en-US" altLang="zh-CN" sz="19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对于写命中，有两种处理方式</a:t>
            </a:r>
            <a:endParaRPr lang="en-US" altLang="zh-CN" sz="1900" dirty="0">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Through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通过式写、写直达、直写)</a:t>
            </a:r>
            <a:r>
              <a:rPr lang="en-US" altLang="zh-CN" sz="1900" dirty="0">
                <a:latin typeface="微软雅黑" panose="020B0503020204020204" pitchFamily="34" charset="-122"/>
                <a:ea typeface="微软雅黑" panose="020B0503020204020204" pitchFamily="34" charset="-122"/>
              </a:rPr>
              <a:t> </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同时写</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和主存单元</a:t>
            </a:r>
            <a:endParaRPr lang="en-US" altLang="zh-CN" sz="1900" dirty="0">
              <a:solidFill>
                <a:srgbClr val="006600"/>
              </a:solidFill>
              <a:latin typeface="微软雅黑" panose="020B0503020204020204" pitchFamily="34" charset="-122"/>
              <a:ea typeface="微软雅黑" panose="020B0503020204020204" pitchFamily="34" charset="-122"/>
            </a:endParaRPr>
          </a:p>
          <a:p>
            <a:pPr lvl="2" eaLnBrk="1" hangingPunct="1">
              <a:lnSpc>
                <a:spcPct val="110000"/>
              </a:lnSpc>
              <a:spcBef>
                <a:spcPct val="10000"/>
              </a:spcBef>
            </a:pPr>
            <a:r>
              <a:rPr lang="en-US" altLang="zh-CN" sz="1900" dirty="0">
                <a:solidFill>
                  <a:srgbClr val="006600"/>
                </a:solidFill>
                <a:latin typeface="微软雅黑" panose="020B0503020204020204" pitchFamily="34" charset="-122"/>
                <a:ea typeface="微软雅黑" panose="020B0503020204020204" pitchFamily="34" charset="-122"/>
              </a:rPr>
              <a:t>What!!! How can this be?  Memory is too slow(&gt;100Cycles)?</a:t>
            </a:r>
          </a:p>
          <a:p>
            <a:pPr lvl="3" eaLnBrk="1" hangingPunct="1">
              <a:lnSpc>
                <a:spcPct val="110000"/>
              </a:lnSpc>
              <a:spcBef>
                <a:spcPct val="10000"/>
              </a:spcBef>
              <a:buFontTx/>
              <a:buNone/>
            </a:pPr>
            <a:r>
              <a:rPr lang="en-US" altLang="zh-CN" sz="1900" b="1" dirty="0">
                <a:solidFill>
                  <a:srgbClr val="0000FF"/>
                </a:solidFill>
                <a:latin typeface="微软雅黑" panose="020B0503020204020204" pitchFamily="34" charset="-122"/>
                <a:ea typeface="微软雅黑" panose="020B0503020204020204" pitchFamily="34" charset="-122"/>
              </a:rPr>
              <a:t>10%</a:t>
            </a:r>
            <a:r>
              <a:rPr lang="zh-CN" altLang="en-US" sz="1900" b="1" dirty="0">
                <a:solidFill>
                  <a:srgbClr val="0000FF"/>
                </a:solidFill>
                <a:latin typeface="微软雅黑" panose="020B0503020204020204" pitchFamily="34" charset="-122"/>
                <a:ea typeface="微软雅黑" panose="020B0503020204020204" pitchFamily="34" charset="-122"/>
              </a:rPr>
              <a:t>的存储指令使</a:t>
            </a:r>
            <a:r>
              <a:rPr lang="en-US" altLang="zh-CN" sz="1900" b="1" dirty="0">
                <a:solidFill>
                  <a:srgbClr val="0000FF"/>
                </a:solidFill>
                <a:latin typeface="微软雅黑" panose="020B0503020204020204" pitchFamily="34" charset="-122"/>
                <a:ea typeface="微软雅黑" panose="020B0503020204020204" pitchFamily="34" charset="-122"/>
              </a:rPr>
              <a:t>CPI</a:t>
            </a:r>
            <a:r>
              <a:rPr lang="zh-CN" altLang="en-US" sz="1900" b="1" dirty="0">
                <a:solidFill>
                  <a:srgbClr val="0000FF"/>
                </a:solidFill>
                <a:latin typeface="微软雅黑" panose="020B0503020204020204" pitchFamily="34" charset="-122"/>
                <a:ea typeface="微软雅黑" panose="020B0503020204020204" pitchFamily="34" charset="-122"/>
              </a:rPr>
              <a:t>增加到：</a:t>
            </a:r>
            <a:r>
              <a:rPr lang="en-US" altLang="zh-CN" sz="1900" b="1" dirty="0">
                <a:solidFill>
                  <a:srgbClr val="0000FF"/>
                </a:solidFill>
                <a:latin typeface="微软雅黑" panose="020B0503020204020204" pitchFamily="34" charset="-122"/>
                <a:ea typeface="微软雅黑" panose="020B0503020204020204" pitchFamily="34" charset="-122"/>
              </a:rPr>
              <a:t>1.0+100x10%=11</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使用写缓冲（</a:t>
            </a:r>
            <a:r>
              <a:rPr lang="en-US" altLang="zh-CN" sz="1900" dirty="0">
                <a:solidFill>
                  <a:srgbClr val="006600"/>
                </a:solidFill>
                <a:latin typeface="微软雅黑" panose="020B0503020204020204" pitchFamily="34" charset="-122"/>
                <a:ea typeface="微软雅黑" panose="020B0503020204020204" pitchFamily="34" charset="-122"/>
                <a:hlinkClick r:id="" action="ppaction://noaction"/>
              </a:rPr>
              <a:t>Write Buffer</a:t>
            </a:r>
            <a:r>
              <a:rPr lang="zh-CN" altLang="en-US" sz="1900" dirty="0">
                <a:solidFill>
                  <a:srgbClr val="006600"/>
                </a:solidFill>
                <a:latin typeface="微软雅黑" panose="020B0503020204020204" pitchFamily="34" charset="-122"/>
                <a:ea typeface="微软雅黑" panose="020B0503020204020204" pitchFamily="34" charset="-122"/>
              </a:rPr>
              <a:t>）</a:t>
            </a: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Back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一次性写、写回、回写)</a:t>
            </a:r>
            <a:r>
              <a:rPr lang="en-US" altLang="zh-CN" sz="1900" dirty="0">
                <a:latin typeface="微软雅黑" panose="020B0503020204020204" pitchFamily="34" charset="-122"/>
                <a:ea typeface="微软雅黑" panose="020B0503020204020204" pitchFamily="34" charset="-122"/>
              </a:rPr>
              <a:t> </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只写</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不写主存，缺失时一次写回，每行有个修改位（“</a:t>
            </a:r>
            <a:r>
              <a:rPr lang="en-US" altLang="zh-CN" sz="1900" dirty="0">
                <a:solidFill>
                  <a:srgbClr val="006600"/>
                </a:solidFill>
                <a:latin typeface="微软雅黑" panose="020B0503020204020204" pitchFamily="34" charset="-122"/>
                <a:ea typeface="微软雅黑" panose="020B0503020204020204" pitchFamily="34" charset="-122"/>
              </a:rPr>
              <a:t>dirty bit-</a:t>
            </a:r>
            <a:r>
              <a:rPr lang="zh-CN" altLang="en-US" sz="1900" dirty="0">
                <a:solidFill>
                  <a:srgbClr val="006600"/>
                </a:solidFill>
                <a:latin typeface="微软雅黑" panose="020B0503020204020204" pitchFamily="34" charset="-122"/>
                <a:ea typeface="微软雅黑" panose="020B0503020204020204" pitchFamily="34" charset="-122"/>
              </a:rPr>
              <a:t>脏位”），大大降低主存带宽需求，但控制较复杂</a:t>
            </a:r>
          </a:p>
          <a:p>
            <a:pPr eaLnBrk="1" hangingPunct="1">
              <a:lnSpc>
                <a:spcPct val="110000"/>
              </a:lnSpc>
              <a:spcBef>
                <a:spcPct val="10000"/>
              </a:spcBef>
            </a:pPr>
            <a:r>
              <a:rPr lang="zh-CN" altLang="en-US" sz="1900" dirty="0">
                <a:latin typeface="微软雅黑" panose="020B0503020204020204" pitchFamily="34" charset="-122"/>
                <a:ea typeface="微软雅黑" panose="020B0503020204020204" pitchFamily="34" charset="-122"/>
              </a:rPr>
              <a:t>对于写不命中，有两种处理方式</a:t>
            </a:r>
            <a:endParaRPr lang="en-US" altLang="zh-CN" sz="1900" dirty="0">
              <a:latin typeface="微软雅黑" panose="020B0503020204020204" pitchFamily="34" charset="-122"/>
              <a:ea typeface="微软雅黑" panose="020B0503020204020204" pitchFamily="34" charset="-122"/>
            </a:endParaRP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Write Allocate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写分配)</a:t>
            </a:r>
            <a:r>
              <a:rPr lang="en-US" altLang="zh-CN" sz="1900" dirty="0">
                <a:latin typeface="微软雅黑" panose="020B0503020204020204" pitchFamily="34" charset="-122"/>
                <a:ea typeface="微软雅黑" panose="020B0503020204020204" pitchFamily="34" charset="-122"/>
              </a:rPr>
              <a:t> </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将主存块装入</a:t>
            </a:r>
            <a:r>
              <a:rPr lang="en-US" altLang="zh-CN" sz="1900" dirty="0">
                <a:solidFill>
                  <a:srgbClr val="006600"/>
                </a:solidFill>
                <a:latin typeface="微软雅黑" panose="020B0503020204020204" pitchFamily="34" charset="-122"/>
                <a:ea typeface="微软雅黑" panose="020B0503020204020204" pitchFamily="34" charset="-122"/>
              </a:rPr>
              <a:t>Cache</a:t>
            </a:r>
            <a:r>
              <a:rPr lang="zh-CN" altLang="en-US" sz="1900" dirty="0">
                <a:solidFill>
                  <a:srgbClr val="006600"/>
                </a:solidFill>
                <a:latin typeface="微软雅黑" panose="020B0503020204020204" pitchFamily="34" charset="-122"/>
                <a:ea typeface="微软雅黑" panose="020B0503020204020204" pitchFamily="34" charset="-122"/>
              </a:rPr>
              <a:t>，然后更新相应单元</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试图利用空间局部性，但每次都要从主存读一个块</a:t>
            </a:r>
          </a:p>
          <a:p>
            <a:pPr lvl="1" eaLnBrk="1" hangingPunct="1">
              <a:lnSpc>
                <a:spcPct val="110000"/>
              </a:lnSpc>
              <a:spcBef>
                <a:spcPct val="10000"/>
              </a:spcBef>
            </a:pPr>
            <a:r>
              <a:rPr lang="en-US" altLang="zh-CN" sz="1900" dirty="0">
                <a:solidFill>
                  <a:srgbClr val="800000"/>
                </a:solidFill>
                <a:latin typeface="微软雅黑" panose="020B0503020204020204" pitchFamily="34" charset="-122"/>
                <a:ea typeface="微软雅黑" panose="020B0503020204020204" pitchFamily="34" charset="-122"/>
              </a:rPr>
              <a:t>Not Write Allocate </a:t>
            </a:r>
            <a:r>
              <a:rPr lang="en-US" altLang="zh-CN" sz="1900" dirty="0">
                <a:solidFill>
                  <a:srgbClr val="CC3300"/>
                </a:solidFill>
                <a:latin typeface="微软雅黑" panose="020B0503020204020204" pitchFamily="34" charset="-122"/>
                <a:ea typeface="微软雅黑" panose="020B0503020204020204" pitchFamily="34" charset="-122"/>
              </a:rPr>
              <a:t>(</a:t>
            </a:r>
            <a:r>
              <a:rPr lang="zh-CN" altLang="en-US" sz="1900" dirty="0">
                <a:solidFill>
                  <a:srgbClr val="CC3300"/>
                </a:solidFill>
                <a:latin typeface="微软雅黑" panose="020B0503020204020204" pitchFamily="34" charset="-122"/>
                <a:ea typeface="微软雅黑" panose="020B0503020204020204" pitchFamily="34" charset="-122"/>
              </a:rPr>
              <a:t>非写分配)</a:t>
            </a:r>
            <a:r>
              <a:rPr lang="en-US" altLang="zh-CN" sz="1900" dirty="0">
                <a:latin typeface="微软雅黑" panose="020B0503020204020204" pitchFamily="34" charset="-122"/>
                <a:ea typeface="微软雅黑" panose="020B0503020204020204" pitchFamily="34" charset="-122"/>
              </a:rPr>
              <a:t> </a:t>
            </a:r>
          </a:p>
          <a:p>
            <a:pPr lvl="2" eaLnBrk="1" hangingPunct="1">
              <a:lnSpc>
                <a:spcPct val="110000"/>
              </a:lnSpc>
              <a:spcBef>
                <a:spcPct val="10000"/>
              </a:spcBef>
            </a:pPr>
            <a:r>
              <a:rPr lang="zh-CN" altLang="en-US" sz="1900" dirty="0">
                <a:solidFill>
                  <a:srgbClr val="006600"/>
                </a:solidFill>
                <a:latin typeface="微软雅黑" panose="020B0503020204020204" pitchFamily="34" charset="-122"/>
                <a:ea typeface="微软雅黑" panose="020B0503020204020204" pitchFamily="34" charset="-122"/>
              </a:rPr>
              <a:t>直接写主存单元，不把主存块装入到</a:t>
            </a:r>
            <a:r>
              <a:rPr lang="en-US" altLang="zh-CN" sz="1900" dirty="0">
                <a:solidFill>
                  <a:srgbClr val="006600"/>
                </a:solidFill>
                <a:latin typeface="微软雅黑" panose="020B0503020204020204" pitchFamily="34" charset="-122"/>
                <a:ea typeface="微软雅黑" panose="020B0503020204020204" pitchFamily="34" charset="-122"/>
              </a:rPr>
              <a:t>Cache</a:t>
            </a:r>
          </a:p>
        </p:txBody>
      </p:sp>
      <p:sp>
        <p:nvSpPr>
          <p:cNvPr id="462854" name="Rectangle 6"/>
          <p:cNvSpPr>
            <a:spLocks noChangeArrowheads="1"/>
          </p:cNvSpPr>
          <p:nvPr/>
        </p:nvSpPr>
        <p:spPr bwMode="auto">
          <a:xfrm>
            <a:off x="7536160" y="5373216"/>
            <a:ext cx="5197722"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None/>
            </a:pPr>
            <a:r>
              <a:rPr kumimoji="1" lang="zh-CN" altLang="en-US" sz="1800" dirty="0">
                <a:solidFill>
                  <a:srgbClr val="0000FF"/>
                </a:solidFill>
                <a:latin typeface="微软雅黑" panose="020B0503020204020204" pitchFamily="34" charset="-122"/>
                <a:ea typeface="微软雅黑" panose="020B0503020204020204" pitchFamily="34" charset="-122"/>
              </a:rPr>
              <a:t>直写</a:t>
            </a:r>
            <a:r>
              <a:rPr kumimoji="1" lang="en-US" altLang="zh-CN" sz="1800" dirty="0">
                <a:solidFill>
                  <a:srgbClr val="0000FF"/>
                </a:solidFill>
                <a:latin typeface="微软雅黑" panose="020B0503020204020204" pitchFamily="34" charset="-122"/>
                <a:ea typeface="微软雅黑" panose="020B0503020204020204" pitchFamily="34" charset="-122"/>
              </a:rPr>
              <a:t>Cache</a:t>
            </a:r>
            <a:r>
              <a:rPr kumimoji="1" lang="zh-CN" altLang="en-US" sz="1800" dirty="0">
                <a:solidFill>
                  <a:srgbClr val="0000FF"/>
                </a:solidFill>
                <a:latin typeface="微软雅黑" panose="020B0503020204020204" pitchFamily="34" charset="-122"/>
                <a:ea typeface="微软雅黑" panose="020B0503020204020204" pitchFamily="34" charset="-122"/>
              </a:rPr>
              <a:t>可用非写分配或写分配</a:t>
            </a:r>
          </a:p>
          <a:p>
            <a:pPr eaLnBrk="1" hangingPunct="1">
              <a:buNone/>
            </a:pPr>
            <a:r>
              <a:rPr kumimoji="1" lang="zh-CN" altLang="en-US" sz="1800" dirty="0">
                <a:solidFill>
                  <a:srgbClr val="0000FF"/>
                </a:solidFill>
                <a:latin typeface="微软雅黑" panose="020B0503020204020204" pitchFamily="34" charset="-122"/>
                <a:ea typeface="微软雅黑" panose="020B0503020204020204" pitchFamily="34" charset="-122"/>
              </a:rPr>
              <a:t>回写</a:t>
            </a:r>
            <a:r>
              <a:rPr kumimoji="1" lang="en-US" altLang="zh-CN" sz="1800" dirty="0">
                <a:solidFill>
                  <a:srgbClr val="0000FF"/>
                </a:solidFill>
                <a:latin typeface="微软雅黑" panose="020B0503020204020204" pitchFamily="34" charset="-122"/>
                <a:ea typeface="微软雅黑" panose="020B0503020204020204" pitchFamily="34" charset="-122"/>
              </a:rPr>
              <a:t>Cache</a:t>
            </a:r>
            <a:r>
              <a:rPr kumimoji="1" lang="zh-CN" altLang="en-US" sz="1800" dirty="0">
                <a:solidFill>
                  <a:srgbClr val="0000FF"/>
                </a:solidFill>
                <a:latin typeface="微软雅黑" panose="020B0503020204020204" pitchFamily="34" charset="-122"/>
                <a:ea typeface="微软雅黑" panose="020B0503020204020204" pitchFamily="34" charset="-122"/>
              </a:rPr>
              <a:t>通常用写分配</a:t>
            </a:r>
          </a:p>
        </p:txBody>
      </p:sp>
    </p:spTree>
    <p:extLst>
      <p:ext uri="{BB962C8B-B14F-4D97-AF65-F5344CB8AC3E}">
        <p14:creationId xmlns:p14="http://schemas.microsoft.com/office/powerpoint/2010/main" val="1014545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2851">
                                            <p:txEl>
                                              <p:pRg st="3" end="3"/>
                                            </p:txEl>
                                          </p:spTgt>
                                        </p:tgtEl>
                                        <p:attrNameLst>
                                          <p:attrName>style.visibility</p:attrName>
                                        </p:attrNameLst>
                                      </p:cBhvr>
                                      <p:to>
                                        <p:strVal val="visible"/>
                                      </p:to>
                                    </p:set>
                                    <p:animEffect transition="in" filter="blinds(horizontal)">
                                      <p:cBhvr>
                                        <p:cTn id="7" dur="500"/>
                                        <p:tgtEl>
                                          <p:spTgt spid="46285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62851">
                                            <p:txEl>
                                              <p:pRg st="4" end="4"/>
                                            </p:txEl>
                                          </p:spTgt>
                                        </p:tgtEl>
                                        <p:attrNameLst>
                                          <p:attrName>style.visibility</p:attrName>
                                        </p:attrNameLst>
                                      </p:cBhvr>
                                      <p:to>
                                        <p:strVal val="visible"/>
                                      </p:to>
                                    </p:set>
                                    <p:animEffect transition="in" filter="blinds(horizontal)">
                                      <p:cBhvr>
                                        <p:cTn id="12" dur="500"/>
                                        <p:tgtEl>
                                          <p:spTgt spid="46285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2851">
                                            <p:txEl>
                                              <p:pRg st="5" end="5"/>
                                            </p:txEl>
                                          </p:spTgt>
                                        </p:tgtEl>
                                        <p:attrNameLst>
                                          <p:attrName>style.visibility</p:attrName>
                                        </p:attrNameLst>
                                      </p:cBhvr>
                                      <p:to>
                                        <p:strVal val="visible"/>
                                      </p:to>
                                    </p:set>
                                    <p:animEffect transition="in" filter="blinds(horizontal)">
                                      <p:cBhvr>
                                        <p:cTn id="17" dur="500"/>
                                        <p:tgtEl>
                                          <p:spTgt spid="462851">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62851">
                                            <p:txEl>
                                              <p:pRg st="6" end="6"/>
                                            </p:txEl>
                                          </p:spTgt>
                                        </p:tgtEl>
                                        <p:attrNameLst>
                                          <p:attrName>style.visibility</p:attrName>
                                        </p:attrNameLst>
                                      </p:cBhvr>
                                      <p:to>
                                        <p:strVal val="visible"/>
                                      </p:to>
                                    </p:set>
                                    <p:animEffect transition="in" filter="blinds(horizontal)">
                                      <p:cBhvr>
                                        <p:cTn id="22" dur="500"/>
                                        <p:tgtEl>
                                          <p:spTgt spid="46285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62851">
                                            <p:txEl>
                                              <p:pRg st="8" end="8"/>
                                            </p:txEl>
                                          </p:spTgt>
                                        </p:tgtEl>
                                        <p:attrNameLst>
                                          <p:attrName>style.visibility</p:attrName>
                                        </p:attrNameLst>
                                      </p:cBhvr>
                                      <p:to>
                                        <p:strVal val="visible"/>
                                      </p:to>
                                    </p:set>
                                    <p:animEffect transition="in" filter="blinds(horizontal)">
                                      <p:cBhvr>
                                        <p:cTn id="27" dur="500"/>
                                        <p:tgtEl>
                                          <p:spTgt spid="462851">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62851">
                                            <p:txEl>
                                              <p:pRg st="11" end="11"/>
                                            </p:txEl>
                                          </p:spTgt>
                                        </p:tgtEl>
                                        <p:attrNameLst>
                                          <p:attrName>style.visibility</p:attrName>
                                        </p:attrNameLst>
                                      </p:cBhvr>
                                      <p:to>
                                        <p:strVal val="visible"/>
                                      </p:to>
                                    </p:set>
                                    <p:animEffect transition="in" filter="blinds(horizontal)">
                                      <p:cBhvr>
                                        <p:cTn id="32" dur="500"/>
                                        <p:tgtEl>
                                          <p:spTgt spid="462851">
                                            <p:txEl>
                                              <p:pRg st="11" end="1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62851">
                                            <p:txEl>
                                              <p:pRg st="12" end="12"/>
                                            </p:txEl>
                                          </p:spTgt>
                                        </p:tgtEl>
                                        <p:attrNameLst>
                                          <p:attrName>style.visibility</p:attrName>
                                        </p:attrNameLst>
                                      </p:cBhvr>
                                      <p:to>
                                        <p:strVal val="visible"/>
                                      </p:to>
                                    </p:set>
                                    <p:animEffect transition="in" filter="blinds(horizontal)">
                                      <p:cBhvr>
                                        <p:cTn id="37" dur="500"/>
                                        <p:tgtEl>
                                          <p:spTgt spid="462851">
                                            <p:txEl>
                                              <p:pRg st="12" end="1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62851">
                                            <p:txEl>
                                              <p:pRg st="14" end="14"/>
                                            </p:txEl>
                                          </p:spTgt>
                                        </p:tgtEl>
                                        <p:attrNameLst>
                                          <p:attrName>style.visibility</p:attrName>
                                        </p:attrNameLst>
                                      </p:cBhvr>
                                      <p:to>
                                        <p:strVal val="visible"/>
                                      </p:to>
                                    </p:set>
                                    <p:animEffect transition="in" filter="blinds(horizontal)">
                                      <p:cBhvr>
                                        <p:cTn id="42" dur="500"/>
                                        <p:tgtEl>
                                          <p:spTgt spid="462851">
                                            <p:txEl>
                                              <p:pRg st="14" end="1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62854"/>
                                        </p:tgtEl>
                                        <p:attrNameLst>
                                          <p:attrName>style.visibility</p:attrName>
                                        </p:attrNameLst>
                                      </p:cBhvr>
                                      <p:to>
                                        <p:strVal val="visible"/>
                                      </p:to>
                                    </p:set>
                                    <p:animEffect transition="in" filter="blinds(horizontal)">
                                      <p:cBhvr>
                                        <p:cTn id="47" dur="500"/>
                                        <p:tgtEl>
                                          <p:spTgt spid="462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1966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与主存的数据一致性</a:t>
            </a:r>
          </a:p>
        </p:txBody>
      </p:sp>
      <p:sp>
        <p:nvSpPr>
          <p:cNvPr id="296963" name="Rectangle 3"/>
          <p:cNvSpPr>
            <a:spLocks noChangeArrowheads="1"/>
          </p:cNvSpPr>
          <p:nvPr/>
        </p:nvSpPr>
        <p:spPr bwMode="auto">
          <a:xfrm>
            <a:off x="762002" y="764704"/>
            <a:ext cx="10858500" cy="1848711"/>
          </a:xfrm>
          <a:prstGeom prst="rect">
            <a:avLst/>
          </a:prstGeom>
          <a:noFill/>
          <a:ln w="12700">
            <a:noFill/>
            <a:miter lim="800000"/>
            <a:headEnd/>
            <a:tailEnd/>
          </a:ln>
        </p:spPr>
        <p:txBody>
          <a:bodyPr lIns="63500" tIns="25400" rIns="63500" bIns="25400">
            <a:spAutoFit/>
          </a:bodyPr>
          <a:lstStyle/>
          <a:p>
            <a:pPr indent="-284163" eaLnBrk="0" hangingPunct="0">
              <a:lnSpc>
                <a:spcPct val="120000"/>
              </a:lnSpc>
              <a:buClr>
                <a:srgbClr val="FF0000"/>
              </a:buClr>
              <a:buSzPct val="100000"/>
              <a:buFont typeface="Wingdings" pitchFamily="2" charset="2"/>
              <a:buChar char="v"/>
            </a:pPr>
            <a:r>
              <a:rPr lang="zh-CN" altLang="en-US" sz="2400" b="1" dirty="0">
                <a:solidFill>
                  <a:schemeClr val="tx1"/>
                </a:solidFill>
                <a:latin typeface="Times New Roman" pitchFamily="18" charset="0"/>
                <a:cs typeface="Times New Roman" pitchFamily="18" charset="0"/>
              </a:rPr>
              <a:t>数据一致性的问题主要由写操作产生</a:t>
            </a:r>
          </a:p>
          <a:p>
            <a:pPr marL="457200" lvl="2" indent="-193675" eaLnBrk="0" hangingPunct="0">
              <a:lnSpc>
                <a:spcPct val="120000"/>
              </a:lnSpc>
              <a:buClr>
                <a:srgbClr val="FF0000"/>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写通过（写直达，</a:t>
            </a:r>
            <a:r>
              <a:rPr lang="en-US" altLang="zh-CN" sz="2000" b="1" dirty="0">
                <a:solidFill>
                  <a:schemeClr val="tx1"/>
                </a:solidFill>
                <a:latin typeface="Times New Roman" pitchFamily="18" charset="0"/>
                <a:cs typeface="Times New Roman" pitchFamily="18" charset="0"/>
              </a:rPr>
              <a:t>Write Through）：</a:t>
            </a:r>
            <a:r>
              <a:rPr lang="zh-CN" altLang="en-US" sz="2000" b="1" dirty="0">
                <a:solidFill>
                  <a:schemeClr val="tx1"/>
                </a:solidFill>
                <a:latin typeface="Times New Roman" pitchFamily="18" charset="0"/>
                <a:cs typeface="Times New Roman" pitchFamily="18" charset="0"/>
              </a:rPr>
              <a:t>写</a:t>
            </a:r>
            <a:r>
              <a:rPr lang="en-US" altLang="zh-CN" sz="2000" b="1" dirty="0">
                <a:solidFill>
                  <a:schemeClr val="tx1"/>
                </a:solidFill>
                <a:latin typeface="Times New Roman" pitchFamily="18" charset="0"/>
                <a:cs typeface="Times New Roman" pitchFamily="18" charset="0"/>
              </a:rPr>
              <a:t>Cache</a:t>
            </a:r>
            <a:r>
              <a:rPr lang="zh-CN" altLang="en-US" sz="2000" b="1" dirty="0">
                <a:solidFill>
                  <a:schemeClr val="tx1"/>
                </a:solidFill>
                <a:latin typeface="Times New Roman" pitchFamily="18" charset="0"/>
                <a:cs typeface="Times New Roman" pitchFamily="18" charset="0"/>
              </a:rPr>
              <a:t>的同时写主存，效率较低； </a:t>
            </a:r>
          </a:p>
          <a:p>
            <a:pPr marL="457200" lvl="2" indent="-193675" eaLnBrk="0" hangingPunct="0">
              <a:lnSpc>
                <a:spcPct val="120000"/>
              </a:lnSpc>
              <a:buClr>
                <a:srgbClr val="FF0000"/>
              </a:buClr>
              <a:buSzPct val="100000"/>
              <a:buFont typeface="Wingdings" pitchFamily="2" charset="2"/>
              <a:buChar char="Ø"/>
            </a:pPr>
            <a:r>
              <a:rPr lang="zh-CN" altLang="en-US" sz="2000" b="1" dirty="0">
                <a:solidFill>
                  <a:schemeClr val="tx1"/>
                </a:solidFill>
                <a:latin typeface="Times New Roman" pitchFamily="18" charset="0"/>
                <a:cs typeface="Times New Roman" pitchFamily="18" charset="0"/>
              </a:rPr>
              <a:t>写回（</a:t>
            </a:r>
            <a:r>
              <a:rPr lang="en-US" altLang="zh-CN" sz="2000" b="1" dirty="0">
                <a:solidFill>
                  <a:schemeClr val="tx1"/>
                </a:solidFill>
                <a:latin typeface="Times New Roman" pitchFamily="18" charset="0"/>
                <a:cs typeface="Times New Roman" pitchFamily="18" charset="0"/>
              </a:rPr>
              <a:t>Write Back）：</a:t>
            </a:r>
            <a:r>
              <a:rPr lang="zh-CN" altLang="en-US" sz="2000" b="1" dirty="0">
                <a:solidFill>
                  <a:schemeClr val="tx1"/>
                </a:solidFill>
                <a:latin typeface="Times New Roman" pitchFamily="18" charset="0"/>
                <a:cs typeface="Times New Roman" pitchFamily="18" charset="0"/>
              </a:rPr>
              <a:t>写操作只更新</a:t>
            </a:r>
            <a:r>
              <a:rPr lang="en-US" altLang="zh-CN" sz="2000" b="1" dirty="0">
                <a:solidFill>
                  <a:schemeClr val="tx1"/>
                </a:solidFill>
                <a:latin typeface="Times New Roman" pitchFamily="18" charset="0"/>
                <a:cs typeface="Times New Roman" pitchFamily="18" charset="0"/>
              </a:rPr>
              <a:t>Cache</a:t>
            </a:r>
            <a:r>
              <a:rPr lang="zh-CN" altLang="en-US" sz="2000" b="1" dirty="0">
                <a:solidFill>
                  <a:schemeClr val="tx1"/>
                </a:solidFill>
                <a:latin typeface="Times New Roman" pitchFamily="18" charset="0"/>
                <a:cs typeface="Times New Roman" pitchFamily="18" charset="0"/>
              </a:rPr>
              <a:t>中的数据，直到</a:t>
            </a:r>
            <a:r>
              <a:rPr lang="en-US" altLang="zh-CN" sz="2000" b="1" dirty="0">
                <a:solidFill>
                  <a:schemeClr val="tx1"/>
                </a:solidFill>
                <a:latin typeface="Times New Roman" pitchFamily="18" charset="0"/>
                <a:cs typeface="Times New Roman" pitchFamily="18" charset="0"/>
              </a:rPr>
              <a:t>Block</a:t>
            </a:r>
            <a:r>
              <a:rPr lang="zh-CN" altLang="en-US" sz="2000" b="1" dirty="0">
                <a:solidFill>
                  <a:schemeClr val="tx1"/>
                </a:solidFill>
                <a:latin typeface="Times New Roman" pitchFamily="18" charset="0"/>
                <a:cs typeface="Times New Roman" pitchFamily="18" charset="0"/>
              </a:rPr>
              <a:t>替换时才将整个</a:t>
            </a:r>
            <a:r>
              <a:rPr lang="en-US" altLang="zh-CN" sz="2000" b="1" dirty="0">
                <a:solidFill>
                  <a:schemeClr val="tx1"/>
                </a:solidFill>
                <a:latin typeface="Times New Roman" pitchFamily="18" charset="0"/>
                <a:cs typeface="Times New Roman" pitchFamily="18" charset="0"/>
              </a:rPr>
              <a:t>Block</a:t>
            </a:r>
            <a:r>
              <a:rPr lang="zh-CN" altLang="en-US" sz="2000" b="1" dirty="0">
                <a:solidFill>
                  <a:schemeClr val="tx1"/>
                </a:solidFill>
                <a:latin typeface="Times New Roman" pitchFamily="18" charset="0"/>
                <a:cs typeface="Times New Roman" pitchFamily="18" charset="0"/>
              </a:rPr>
              <a:t>写回主存，一般使用“脏位”（</a:t>
            </a:r>
            <a:r>
              <a:rPr lang="en-US" altLang="zh-CN" sz="2000" b="1" dirty="0">
                <a:solidFill>
                  <a:schemeClr val="tx1"/>
                </a:solidFill>
                <a:latin typeface="Times New Roman" pitchFamily="18" charset="0"/>
                <a:cs typeface="Times New Roman" pitchFamily="18" charset="0"/>
              </a:rPr>
              <a:t>dirty bit</a:t>
            </a:r>
            <a:r>
              <a:rPr lang="zh-CN" altLang="en-US" sz="2000" b="1" dirty="0">
                <a:solidFill>
                  <a:schemeClr val="tx1"/>
                </a:solidFill>
                <a:latin typeface="Times New Roman" pitchFamily="18" charset="0"/>
                <a:cs typeface="Times New Roman" pitchFamily="18" charset="0"/>
              </a:rPr>
              <a:t>）来表示</a:t>
            </a:r>
            <a:r>
              <a:rPr lang="en-US" altLang="zh-CN" sz="2000" b="1" dirty="0">
                <a:solidFill>
                  <a:schemeClr val="tx1"/>
                </a:solidFill>
                <a:latin typeface="Times New Roman" pitchFamily="18" charset="0"/>
                <a:cs typeface="Times New Roman" pitchFamily="18" charset="0"/>
              </a:rPr>
              <a:t>Block</a:t>
            </a:r>
            <a:r>
              <a:rPr lang="zh-CN" altLang="en-US" sz="2000" b="1" dirty="0">
                <a:solidFill>
                  <a:schemeClr val="tx1"/>
                </a:solidFill>
                <a:latin typeface="Times New Roman" pitchFamily="18" charset="0"/>
                <a:cs typeface="Times New Roman" pitchFamily="18" charset="0"/>
              </a:rPr>
              <a:t>在替换回主存之前是否被修改过；</a:t>
            </a:r>
            <a:endParaRPr lang="en-US" altLang="zh-CN" sz="2000" b="1" dirty="0">
              <a:solidFill>
                <a:schemeClr val="tx1"/>
              </a:solidFill>
              <a:latin typeface="Times New Roman" pitchFamily="18" charset="0"/>
              <a:cs typeface="Times New Roman" pitchFamily="18" charset="0"/>
            </a:endParaRPr>
          </a:p>
        </p:txBody>
      </p:sp>
      <p:grpSp>
        <p:nvGrpSpPr>
          <p:cNvPr id="2" name="Group 4"/>
          <p:cNvGrpSpPr>
            <a:grpSpLocks/>
          </p:cNvGrpSpPr>
          <p:nvPr/>
        </p:nvGrpSpPr>
        <p:grpSpPr bwMode="auto">
          <a:xfrm>
            <a:off x="1524002" y="2643191"/>
            <a:ext cx="9048751" cy="2154266"/>
            <a:chOff x="624" y="2064"/>
            <a:chExt cx="4800" cy="2087"/>
          </a:xfrm>
        </p:grpSpPr>
        <p:sp>
          <p:nvSpPr>
            <p:cNvPr id="44038" name="Rectangle 5"/>
            <p:cNvSpPr>
              <a:spLocks noChangeArrowheads="1"/>
            </p:cNvSpPr>
            <p:nvPr/>
          </p:nvSpPr>
          <p:spPr bwMode="auto">
            <a:xfrm>
              <a:off x="624" y="2208"/>
              <a:ext cx="864" cy="1488"/>
            </a:xfrm>
            <a:prstGeom prst="rect">
              <a:avLst/>
            </a:prstGeom>
            <a:solidFill>
              <a:schemeClr val="bg2"/>
            </a:solidFill>
            <a:ln w="19050">
              <a:solidFill>
                <a:schemeClr val="tx1"/>
              </a:solidFill>
              <a:miter lim="800000"/>
              <a:headEnd/>
              <a:tailEnd/>
            </a:ln>
          </p:spPr>
          <p:txBody>
            <a:bodyPr wrap="none" anchor="ctr"/>
            <a:lstStyle/>
            <a:p>
              <a:pPr algn="ctr" eaLnBrk="0" hangingPunct="0">
                <a:buNone/>
              </a:pPr>
              <a:r>
                <a:rPr lang="en-US" altLang="zh-CN" sz="2000">
                  <a:solidFill>
                    <a:srgbClr val="0000FF"/>
                  </a:solidFill>
                </a:rPr>
                <a:t>CPU</a:t>
              </a:r>
            </a:p>
          </p:txBody>
        </p:sp>
        <p:sp>
          <p:nvSpPr>
            <p:cNvPr id="44039" name="Rectangle 6"/>
            <p:cNvSpPr>
              <a:spLocks noChangeArrowheads="1"/>
            </p:cNvSpPr>
            <p:nvPr/>
          </p:nvSpPr>
          <p:spPr bwMode="auto">
            <a:xfrm>
              <a:off x="2112" y="2400"/>
              <a:ext cx="1152" cy="720"/>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sz="2000">
                  <a:solidFill>
                    <a:srgbClr val="0000FF"/>
                  </a:solidFill>
                </a:rPr>
                <a:t>Cache</a:t>
              </a:r>
            </a:p>
          </p:txBody>
        </p:sp>
        <p:sp>
          <p:nvSpPr>
            <p:cNvPr id="44040" name="Rectangle 7"/>
            <p:cNvSpPr>
              <a:spLocks noChangeArrowheads="1"/>
            </p:cNvSpPr>
            <p:nvPr/>
          </p:nvSpPr>
          <p:spPr bwMode="auto">
            <a:xfrm>
              <a:off x="3792" y="2064"/>
              <a:ext cx="1632" cy="1632"/>
            </a:xfrm>
            <a:prstGeom prst="rect">
              <a:avLst/>
            </a:prstGeom>
            <a:solidFill>
              <a:srgbClr val="05AD01"/>
            </a:solidFill>
            <a:ln w="12700">
              <a:solidFill>
                <a:schemeClr val="tx1"/>
              </a:solidFill>
              <a:miter lim="800000"/>
              <a:headEnd/>
              <a:tailEnd/>
            </a:ln>
          </p:spPr>
          <p:txBody>
            <a:bodyPr wrap="none" anchor="ctr"/>
            <a:lstStyle/>
            <a:p>
              <a:pPr algn="ctr" eaLnBrk="0" hangingPunct="0">
                <a:buNone/>
              </a:pPr>
              <a:r>
                <a:rPr lang="en-US" altLang="zh-CN" sz="2000">
                  <a:solidFill>
                    <a:srgbClr val="0000FF"/>
                  </a:solidFill>
                </a:rPr>
                <a:t>Main Memory</a:t>
              </a:r>
            </a:p>
          </p:txBody>
        </p:sp>
        <p:sp>
          <p:nvSpPr>
            <p:cNvPr id="44041" name="Rectangle 8"/>
            <p:cNvSpPr>
              <a:spLocks noChangeArrowheads="1"/>
            </p:cNvSpPr>
            <p:nvPr/>
          </p:nvSpPr>
          <p:spPr bwMode="auto">
            <a:xfrm>
              <a:off x="2112" y="3312"/>
              <a:ext cx="288" cy="240"/>
            </a:xfrm>
            <a:prstGeom prst="rect">
              <a:avLst/>
            </a:prstGeom>
            <a:noFill/>
            <a:ln w="12700">
              <a:solidFill>
                <a:schemeClr val="tx1"/>
              </a:solidFill>
              <a:miter lim="800000"/>
              <a:headEnd/>
              <a:tailEnd/>
            </a:ln>
          </p:spPr>
          <p:txBody>
            <a:bodyPr wrap="none" anchor="ctr"/>
            <a:lstStyle/>
            <a:p>
              <a:pPr algn="ctr" eaLnBrk="0" hangingPunct="0">
                <a:buNone/>
              </a:pPr>
              <a:endParaRPr lang="zh-CN" altLang="en-US" sz="2000"/>
            </a:p>
          </p:txBody>
        </p:sp>
        <p:sp>
          <p:nvSpPr>
            <p:cNvPr id="44042" name="Rectangle 9"/>
            <p:cNvSpPr>
              <a:spLocks noChangeArrowheads="1"/>
            </p:cNvSpPr>
            <p:nvPr/>
          </p:nvSpPr>
          <p:spPr bwMode="auto">
            <a:xfrm>
              <a:off x="2400" y="3312"/>
              <a:ext cx="288" cy="240"/>
            </a:xfrm>
            <a:prstGeom prst="rect">
              <a:avLst/>
            </a:prstGeom>
            <a:noFill/>
            <a:ln w="12700">
              <a:solidFill>
                <a:schemeClr val="tx1"/>
              </a:solidFill>
              <a:miter lim="800000"/>
              <a:headEnd/>
              <a:tailEnd/>
            </a:ln>
          </p:spPr>
          <p:txBody>
            <a:bodyPr wrap="none" anchor="ctr"/>
            <a:lstStyle/>
            <a:p>
              <a:pPr algn="ctr" eaLnBrk="0" hangingPunct="0">
                <a:buNone/>
              </a:pPr>
              <a:endParaRPr lang="zh-CN" altLang="en-US" sz="2000"/>
            </a:p>
          </p:txBody>
        </p:sp>
        <p:sp>
          <p:nvSpPr>
            <p:cNvPr id="44043" name="Rectangle 10"/>
            <p:cNvSpPr>
              <a:spLocks noChangeArrowheads="1"/>
            </p:cNvSpPr>
            <p:nvPr/>
          </p:nvSpPr>
          <p:spPr bwMode="auto">
            <a:xfrm>
              <a:off x="2688" y="3312"/>
              <a:ext cx="288" cy="240"/>
            </a:xfrm>
            <a:prstGeom prst="rect">
              <a:avLst/>
            </a:prstGeom>
            <a:noFill/>
            <a:ln w="12700">
              <a:solidFill>
                <a:schemeClr val="tx1"/>
              </a:solidFill>
              <a:miter lim="800000"/>
              <a:headEnd/>
              <a:tailEnd/>
            </a:ln>
          </p:spPr>
          <p:txBody>
            <a:bodyPr wrap="none" anchor="ctr"/>
            <a:lstStyle/>
            <a:p>
              <a:pPr algn="ctr" eaLnBrk="0" hangingPunct="0">
                <a:buNone/>
              </a:pPr>
              <a:endParaRPr lang="zh-CN" altLang="en-US" sz="2000"/>
            </a:p>
          </p:txBody>
        </p:sp>
        <p:sp>
          <p:nvSpPr>
            <p:cNvPr id="44044" name="Rectangle 11"/>
            <p:cNvSpPr>
              <a:spLocks noChangeArrowheads="1"/>
            </p:cNvSpPr>
            <p:nvPr/>
          </p:nvSpPr>
          <p:spPr bwMode="auto">
            <a:xfrm>
              <a:off x="2976" y="3312"/>
              <a:ext cx="288" cy="240"/>
            </a:xfrm>
            <a:prstGeom prst="rect">
              <a:avLst/>
            </a:prstGeom>
            <a:noFill/>
            <a:ln w="12700">
              <a:solidFill>
                <a:schemeClr val="tx1"/>
              </a:solidFill>
              <a:miter lim="800000"/>
              <a:headEnd/>
              <a:tailEnd/>
            </a:ln>
          </p:spPr>
          <p:txBody>
            <a:bodyPr wrap="none" anchor="ctr"/>
            <a:lstStyle/>
            <a:p>
              <a:pPr algn="ctr" eaLnBrk="0" hangingPunct="0">
                <a:buNone/>
              </a:pPr>
              <a:endParaRPr lang="zh-CN" altLang="en-US" sz="2000"/>
            </a:p>
          </p:txBody>
        </p:sp>
        <p:sp>
          <p:nvSpPr>
            <p:cNvPr id="44045" name="Line 12"/>
            <p:cNvSpPr>
              <a:spLocks noChangeShapeType="1"/>
            </p:cNvSpPr>
            <p:nvPr/>
          </p:nvSpPr>
          <p:spPr bwMode="auto">
            <a:xfrm>
              <a:off x="1488" y="2736"/>
              <a:ext cx="624" cy="0"/>
            </a:xfrm>
            <a:prstGeom prst="line">
              <a:avLst/>
            </a:prstGeom>
            <a:noFill/>
            <a:ln w="38100">
              <a:solidFill>
                <a:schemeClr val="tx1"/>
              </a:solidFill>
              <a:round/>
              <a:headEnd type="triangle" w="med" len="med"/>
              <a:tailEnd type="triangle" w="med" len="med"/>
            </a:ln>
          </p:spPr>
          <p:txBody>
            <a:bodyPr/>
            <a:lstStyle/>
            <a:p>
              <a:pPr>
                <a:buNone/>
              </a:pPr>
              <a:endParaRPr lang="zh-CN" altLang="en-US" sz="2000"/>
            </a:p>
          </p:txBody>
        </p:sp>
        <p:sp>
          <p:nvSpPr>
            <p:cNvPr id="44046" name="Line 13"/>
            <p:cNvSpPr>
              <a:spLocks noChangeShapeType="1"/>
            </p:cNvSpPr>
            <p:nvPr/>
          </p:nvSpPr>
          <p:spPr bwMode="auto">
            <a:xfrm>
              <a:off x="3264" y="3456"/>
              <a:ext cx="528" cy="0"/>
            </a:xfrm>
            <a:prstGeom prst="line">
              <a:avLst/>
            </a:prstGeom>
            <a:noFill/>
            <a:ln w="38100">
              <a:solidFill>
                <a:schemeClr val="tx1"/>
              </a:solidFill>
              <a:round/>
              <a:headEnd/>
              <a:tailEnd type="triangle" w="med" len="med"/>
            </a:ln>
          </p:spPr>
          <p:txBody>
            <a:bodyPr/>
            <a:lstStyle/>
            <a:p>
              <a:pPr>
                <a:buNone/>
              </a:pPr>
              <a:endParaRPr lang="zh-CN" altLang="en-US" sz="2000"/>
            </a:p>
          </p:txBody>
        </p:sp>
        <p:sp>
          <p:nvSpPr>
            <p:cNvPr id="44047" name="Line 14"/>
            <p:cNvSpPr>
              <a:spLocks noChangeShapeType="1"/>
            </p:cNvSpPr>
            <p:nvPr/>
          </p:nvSpPr>
          <p:spPr bwMode="auto">
            <a:xfrm>
              <a:off x="1776" y="2736"/>
              <a:ext cx="0" cy="720"/>
            </a:xfrm>
            <a:prstGeom prst="line">
              <a:avLst/>
            </a:prstGeom>
            <a:noFill/>
            <a:ln w="38100">
              <a:solidFill>
                <a:schemeClr val="tx1"/>
              </a:solidFill>
              <a:round/>
              <a:headEnd/>
              <a:tailEnd/>
            </a:ln>
          </p:spPr>
          <p:txBody>
            <a:bodyPr/>
            <a:lstStyle/>
            <a:p>
              <a:pPr>
                <a:buNone/>
              </a:pPr>
              <a:endParaRPr lang="zh-CN" altLang="en-US" sz="2000"/>
            </a:p>
          </p:txBody>
        </p:sp>
        <p:sp>
          <p:nvSpPr>
            <p:cNvPr id="44048" name="Line 15"/>
            <p:cNvSpPr>
              <a:spLocks noChangeShapeType="1"/>
            </p:cNvSpPr>
            <p:nvPr/>
          </p:nvSpPr>
          <p:spPr bwMode="auto">
            <a:xfrm>
              <a:off x="1776" y="3456"/>
              <a:ext cx="336" cy="0"/>
            </a:xfrm>
            <a:prstGeom prst="line">
              <a:avLst/>
            </a:prstGeom>
            <a:noFill/>
            <a:ln w="38100">
              <a:solidFill>
                <a:schemeClr val="tx1"/>
              </a:solidFill>
              <a:round/>
              <a:headEnd/>
              <a:tailEnd type="triangle" w="med" len="med"/>
            </a:ln>
          </p:spPr>
          <p:txBody>
            <a:bodyPr/>
            <a:lstStyle/>
            <a:p>
              <a:pPr>
                <a:buNone/>
              </a:pPr>
              <a:endParaRPr lang="zh-CN" altLang="en-US" sz="2000"/>
            </a:p>
          </p:txBody>
        </p:sp>
        <p:sp>
          <p:nvSpPr>
            <p:cNvPr id="44049" name="Line 16"/>
            <p:cNvSpPr>
              <a:spLocks noChangeShapeType="1"/>
            </p:cNvSpPr>
            <p:nvPr/>
          </p:nvSpPr>
          <p:spPr bwMode="auto">
            <a:xfrm>
              <a:off x="3264" y="2688"/>
              <a:ext cx="528" cy="0"/>
            </a:xfrm>
            <a:prstGeom prst="line">
              <a:avLst/>
            </a:prstGeom>
            <a:noFill/>
            <a:ln w="76200">
              <a:solidFill>
                <a:schemeClr val="tx1"/>
              </a:solidFill>
              <a:round/>
              <a:headEnd type="triangle" w="med" len="med"/>
              <a:tailEnd/>
            </a:ln>
          </p:spPr>
          <p:txBody>
            <a:bodyPr/>
            <a:lstStyle/>
            <a:p>
              <a:pPr>
                <a:buNone/>
              </a:pPr>
              <a:endParaRPr lang="zh-CN" altLang="en-US" sz="2000"/>
            </a:p>
          </p:txBody>
        </p:sp>
        <p:sp>
          <p:nvSpPr>
            <p:cNvPr id="44050" name="Text Box 17"/>
            <p:cNvSpPr txBox="1">
              <a:spLocks noChangeArrowheads="1"/>
            </p:cNvSpPr>
            <p:nvPr/>
          </p:nvSpPr>
          <p:spPr bwMode="auto">
            <a:xfrm>
              <a:off x="2089" y="3267"/>
              <a:ext cx="1175" cy="343"/>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b="1" dirty="0">
                  <a:solidFill>
                    <a:schemeClr val="accent1"/>
                  </a:solidFill>
                </a:rPr>
                <a:t>Write Buffer</a:t>
              </a:r>
            </a:p>
          </p:txBody>
        </p:sp>
        <p:sp>
          <p:nvSpPr>
            <p:cNvPr id="44051" name="Text Box 18"/>
            <p:cNvSpPr txBox="1">
              <a:spLocks noChangeArrowheads="1"/>
            </p:cNvSpPr>
            <p:nvPr/>
          </p:nvSpPr>
          <p:spPr bwMode="auto">
            <a:xfrm>
              <a:off x="1248" y="3808"/>
              <a:ext cx="3206" cy="343"/>
            </a:xfrm>
            <a:prstGeom prst="rect">
              <a:avLst/>
            </a:prstGeom>
            <a:noFill/>
            <a:ln w="12700">
              <a:noFill/>
              <a:miter lim="800000"/>
              <a:headEnd/>
              <a:tailEnd/>
            </a:ln>
          </p:spPr>
          <p:txBody>
            <a:bodyPr>
              <a:spAutoFit/>
            </a:bodyPr>
            <a:lstStyle/>
            <a:p>
              <a:pPr algn="ctr" eaLnBrk="0" hangingPunct="0">
                <a:spcBef>
                  <a:spcPct val="50000"/>
                </a:spcBef>
                <a:buNone/>
              </a:pPr>
              <a:r>
                <a:rPr lang="en-US" altLang="zh-CN" sz="2000" dirty="0">
                  <a:solidFill>
                    <a:srgbClr val="0000FF"/>
                  </a:solidFill>
                </a:rPr>
                <a:t>Write Through </a:t>
              </a:r>
              <a:r>
                <a:rPr lang="zh-CN" altLang="en-US" sz="2000" dirty="0">
                  <a:solidFill>
                    <a:srgbClr val="0000FF"/>
                  </a:solidFill>
                </a:rPr>
                <a:t>模式的</a:t>
              </a:r>
              <a:r>
                <a:rPr lang="en-US" altLang="zh-CN" sz="2000" dirty="0">
                  <a:solidFill>
                    <a:srgbClr val="0000FF"/>
                  </a:solidFill>
                </a:rPr>
                <a:t>Cache</a:t>
              </a:r>
              <a:r>
                <a:rPr lang="zh-CN" altLang="en-US" sz="2000" dirty="0">
                  <a:solidFill>
                    <a:srgbClr val="0000FF"/>
                  </a:solidFill>
                </a:rPr>
                <a:t>结构</a:t>
              </a:r>
            </a:p>
          </p:txBody>
        </p:sp>
      </p:grpSp>
      <p:sp>
        <p:nvSpPr>
          <p:cNvPr id="19" name="Text Box 19"/>
          <p:cNvSpPr txBox="1">
            <a:spLocks noChangeArrowheads="1"/>
          </p:cNvSpPr>
          <p:nvPr/>
        </p:nvSpPr>
        <p:spPr bwMode="auto">
          <a:xfrm>
            <a:off x="1219201" y="5000628"/>
            <a:ext cx="9925051" cy="2015936"/>
          </a:xfrm>
          <a:prstGeom prst="rect">
            <a:avLst/>
          </a:prstGeom>
          <a:noFill/>
          <a:ln w="12700">
            <a:noFill/>
            <a:miter lim="800000"/>
            <a:headEnd/>
            <a:tailEnd/>
          </a:ln>
        </p:spPr>
        <p:txBody>
          <a:bodyPr>
            <a:spAutoFit/>
          </a:bodyPr>
          <a:lstStyle/>
          <a:p>
            <a:pPr eaLnBrk="0" hangingPunct="0">
              <a:spcBef>
                <a:spcPct val="50000"/>
              </a:spcBef>
              <a:buClr>
                <a:schemeClr val="accent1"/>
              </a:buClr>
              <a:buFont typeface="Wingdings" pitchFamily="2" charset="2"/>
              <a:buChar char="Ø"/>
            </a:pPr>
            <a:r>
              <a:rPr lang="zh-CN" altLang="en-US" sz="2000" dirty="0">
                <a:solidFill>
                  <a:schemeClr val="tx1"/>
                </a:solidFill>
              </a:rPr>
              <a:t>一般</a:t>
            </a:r>
            <a:r>
              <a:rPr lang="en-US" altLang="zh-CN" sz="2000" dirty="0">
                <a:solidFill>
                  <a:schemeClr val="tx1"/>
                </a:solidFill>
              </a:rPr>
              <a:t>Write Buffer </a:t>
            </a:r>
            <a:r>
              <a:rPr lang="zh-CN" altLang="en-US" sz="2000" dirty="0">
                <a:solidFill>
                  <a:schemeClr val="tx1"/>
                </a:solidFill>
              </a:rPr>
              <a:t>是</a:t>
            </a:r>
            <a:r>
              <a:rPr lang="en-US" altLang="zh-CN" sz="2000" dirty="0">
                <a:solidFill>
                  <a:schemeClr val="tx1"/>
                </a:solidFill>
              </a:rPr>
              <a:t>FIFO</a:t>
            </a:r>
            <a:r>
              <a:rPr lang="zh-CN" altLang="en-US" sz="2000" dirty="0">
                <a:solidFill>
                  <a:schemeClr val="tx1"/>
                </a:solidFill>
              </a:rPr>
              <a:t>，一般有</a:t>
            </a:r>
            <a:r>
              <a:rPr lang="en-US" altLang="zh-CN" sz="2000" dirty="0">
                <a:solidFill>
                  <a:schemeClr val="tx1"/>
                </a:solidFill>
              </a:rPr>
              <a:t>4</a:t>
            </a:r>
            <a:r>
              <a:rPr lang="zh-CN" altLang="en-US" sz="2000" dirty="0">
                <a:solidFill>
                  <a:schemeClr val="tx1"/>
                </a:solidFill>
              </a:rPr>
              <a:t>项</a:t>
            </a:r>
            <a:endParaRPr lang="en-US" altLang="zh-CN" sz="2000" dirty="0">
              <a:solidFill>
                <a:schemeClr val="tx1"/>
              </a:solidFill>
            </a:endParaRPr>
          </a:p>
          <a:p>
            <a:pPr eaLnBrk="0" hangingPunct="0">
              <a:spcBef>
                <a:spcPct val="50000"/>
              </a:spcBef>
              <a:buClr>
                <a:schemeClr val="accent1"/>
              </a:buClr>
              <a:buFont typeface="Wingdings" pitchFamily="2" charset="2"/>
              <a:buChar char="Ø"/>
            </a:pPr>
            <a:r>
              <a:rPr lang="en-US" altLang="zh-CN" sz="2000" dirty="0">
                <a:solidFill>
                  <a:schemeClr val="tx1"/>
                </a:solidFill>
              </a:rPr>
              <a:t>CPU</a:t>
            </a:r>
            <a:r>
              <a:rPr lang="zh-CN" altLang="en-US" sz="2000" dirty="0">
                <a:solidFill>
                  <a:schemeClr val="tx1"/>
                </a:solidFill>
              </a:rPr>
              <a:t>对</a:t>
            </a:r>
            <a:r>
              <a:rPr lang="en-US" altLang="zh-CN" sz="2000" dirty="0">
                <a:solidFill>
                  <a:schemeClr val="tx1"/>
                </a:solidFill>
              </a:rPr>
              <a:t>Cache</a:t>
            </a:r>
            <a:r>
              <a:rPr lang="zh-CN" altLang="en-US" sz="2000" dirty="0">
                <a:solidFill>
                  <a:schemeClr val="tx1"/>
                </a:solidFill>
              </a:rPr>
              <a:t>实行写的频率 &lt;&lt; 1/</a:t>
            </a:r>
            <a:r>
              <a:rPr lang="en-US" altLang="zh-CN" sz="2000" dirty="0">
                <a:solidFill>
                  <a:schemeClr val="tx1"/>
                </a:solidFill>
              </a:rPr>
              <a:t>DRAM Cycle Time</a:t>
            </a:r>
            <a:r>
              <a:rPr lang="zh-CN" altLang="en-US" sz="2000" dirty="0">
                <a:solidFill>
                  <a:schemeClr val="tx1"/>
                </a:solidFill>
              </a:rPr>
              <a:t>，否则就会发生阻塞</a:t>
            </a:r>
            <a:endParaRPr lang="en-US" altLang="zh-CN" sz="2000" dirty="0">
              <a:solidFill>
                <a:schemeClr val="tx1"/>
              </a:solidFill>
            </a:endParaRPr>
          </a:p>
          <a:p>
            <a:pPr eaLnBrk="0" hangingPunct="0">
              <a:spcBef>
                <a:spcPct val="50000"/>
              </a:spcBef>
              <a:buClr>
                <a:schemeClr val="accent1"/>
              </a:buClr>
              <a:buFont typeface="Wingdings" pitchFamily="2" charset="2"/>
              <a:buChar char="Ø"/>
            </a:pPr>
            <a:r>
              <a:rPr lang="zh-CN" altLang="en-US" sz="2000" dirty="0">
                <a:solidFill>
                  <a:schemeClr val="tx1"/>
                </a:solidFill>
              </a:rPr>
              <a:t>如果解决</a:t>
            </a:r>
            <a:r>
              <a:rPr lang="en-US" altLang="zh-CN" sz="2000" dirty="0">
                <a:solidFill>
                  <a:schemeClr val="tx1"/>
                </a:solidFill>
              </a:rPr>
              <a:t>FIFO</a:t>
            </a:r>
            <a:r>
              <a:rPr lang="zh-CN" altLang="en-US" sz="2000" dirty="0">
                <a:solidFill>
                  <a:schemeClr val="tx1"/>
                </a:solidFill>
              </a:rPr>
              <a:t>阻塞</a:t>
            </a:r>
            <a:endParaRPr lang="en-US" altLang="zh-CN" sz="2000" dirty="0">
              <a:solidFill>
                <a:schemeClr val="tx1"/>
              </a:solidFill>
            </a:endParaRPr>
          </a:p>
          <a:p>
            <a:pPr lvl="1">
              <a:spcBef>
                <a:spcPct val="50000"/>
              </a:spcBef>
              <a:buClr>
                <a:schemeClr val="accent1"/>
              </a:buClr>
            </a:pPr>
            <a:r>
              <a:rPr lang="zh-CN" altLang="en-US" sz="2000" dirty="0"/>
              <a:t>加一个二级</a:t>
            </a:r>
            <a:r>
              <a:rPr lang="en-US" altLang="zh-CN" sz="2000" dirty="0"/>
              <a:t>Cache</a:t>
            </a:r>
            <a:r>
              <a:rPr lang="zh-CN" altLang="en-US" sz="2000" dirty="0"/>
              <a:t>，使用</a:t>
            </a:r>
            <a:r>
              <a:rPr lang="en-US" altLang="zh-CN" sz="2000" dirty="0"/>
              <a:t>Write Back</a:t>
            </a:r>
            <a:r>
              <a:rPr lang="zh-CN" altLang="en-US" sz="2000" dirty="0"/>
              <a:t>方式的</a:t>
            </a:r>
            <a:r>
              <a:rPr lang="en-US" altLang="zh-CN" sz="2000" dirty="0"/>
              <a:t>Cache</a:t>
            </a:r>
          </a:p>
          <a:p>
            <a:pPr lvl="1">
              <a:spcBef>
                <a:spcPct val="50000"/>
              </a:spcBef>
              <a:buClr>
                <a:schemeClr val="accent1"/>
              </a:buClr>
            </a:pPr>
            <a:endParaRPr lang="en-US" altLang="zh-CN" sz="2000" dirty="0">
              <a:solidFill>
                <a:schemeClr val="tx1"/>
              </a:solidFill>
            </a:endParaRPr>
          </a:p>
        </p:txBody>
      </p:sp>
      <p:sp>
        <p:nvSpPr>
          <p:cNvPr id="20" name="Text Box 20"/>
          <p:cNvSpPr txBox="1">
            <a:spLocks noChangeArrowheads="1"/>
          </p:cNvSpPr>
          <p:nvPr/>
        </p:nvSpPr>
        <p:spPr bwMode="auto">
          <a:xfrm>
            <a:off x="6528135" y="3510807"/>
            <a:ext cx="1238250" cy="46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95000"/>
              </a:lnSpc>
              <a:buNone/>
            </a:pPr>
            <a:r>
              <a:rPr lang="en-US" altLang="zh-CN" b="1" dirty="0">
                <a:ea typeface="宋体" panose="02010600030101010101" pitchFamily="2" charset="-122"/>
              </a:rPr>
              <a:t>Memory Controller</a:t>
            </a:r>
          </a:p>
        </p:txBody>
      </p:sp>
    </p:spTree>
    <p:extLst>
      <p:ext uri="{BB962C8B-B14F-4D97-AF65-F5344CB8AC3E}">
        <p14:creationId xmlns:p14="http://schemas.microsoft.com/office/powerpoint/2010/main" val="408336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 calcmode="lin" valueType="num">
                                      <p:cBhvr additive="base">
                                        <p:cTn id="7" dur="500" fill="hold"/>
                                        <p:tgtEl>
                                          <p:spTgt spid="2969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6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96963">
                                            <p:txEl>
                                              <p:pRg st="1" end="1"/>
                                            </p:txEl>
                                          </p:spTgt>
                                        </p:tgtEl>
                                        <p:attrNameLst>
                                          <p:attrName>style.visibility</p:attrName>
                                        </p:attrNameLst>
                                      </p:cBhvr>
                                      <p:to>
                                        <p:strVal val="visible"/>
                                      </p:to>
                                    </p:set>
                                    <p:anim calcmode="lin" valueType="num">
                                      <p:cBhvr additive="base">
                                        <p:cTn id="11" dur="500" fill="hold"/>
                                        <p:tgtEl>
                                          <p:spTgt spid="29696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696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6963">
                                            <p:txEl>
                                              <p:pRg st="2" end="2"/>
                                            </p:txEl>
                                          </p:spTgt>
                                        </p:tgtEl>
                                        <p:attrNameLst>
                                          <p:attrName>style.visibility</p:attrName>
                                        </p:attrNameLst>
                                      </p:cBhvr>
                                      <p:to>
                                        <p:strVal val="visible"/>
                                      </p:to>
                                    </p:set>
                                    <p:anim calcmode="lin" valueType="num">
                                      <p:cBhvr additive="base">
                                        <p:cTn id="15" dur="500" fill="hold"/>
                                        <p:tgtEl>
                                          <p:spTgt spid="29696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6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bldLvl="2" autoUpdateAnimBg="0"/>
      <p:bldP spid="1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命中率问题</a:t>
            </a:r>
          </a:p>
        </p:txBody>
      </p:sp>
      <p:sp>
        <p:nvSpPr>
          <p:cNvPr id="297987" name="Rectangle 3"/>
          <p:cNvSpPr>
            <a:spLocks noChangeArrowheads="1"/>
          </p:cNvSpPr>
          <p:nvPr/>
        </p:nvSpPr>
        <p:spPr bwMode="auto">
          <a:xfrm>
            <a:off x="551384" y="844425"/>
            <a:ext cx="10729320" cy="1216423"/>
          </a:xfrm>
          <a:prstGeom prst="rect">
            <a:avLst/>
          </a:prstGeom>
          <a:noFill/>
          <a:ln w="12700">
            <a:noFill/>
            <a:miter lim="800000"/>
            <a:headEnd/>
            <a:tailEnd/>
          </a:ln>
        </p:spPr>
        <p:txBody>
          <a:bodyPr wrap="square" lIns="63500" tIns="25400" rIns="63500" bIns="25400">
            <a:spAutoFit/>
          </a:bodyPr>
          <a:lstStyle/>
          <a:p>
            <a:pPr marL="284163" indent="-284163" eaLnBrk="0" hangingPunct="0">
              <a:lnSpc>
                <a:spcPct val="110000"/>
              </a:lnSpc>
              <a:buClr>
                <a:srgbClr val="FF0000"/>
              </a:buClr>
              <a:buSzPct val="100000"/>
              <a:buFont typeface="Wingdings" pitchFamily="2" charset="2"/>
              <a:buChar char="v"/>
            </a:pPr>
            <a:r>
              <a:rPr lang="zh-CN" altLang="en-US" sz="2400" b="1" dirty="0">
                <a:solidFill>
                  <a:schemeClr val="tx1"/>
                </a:solidFill>
                <a:latin typeface="宋体" pitchFamily="2" charset="-122"/>
              </a:rPr>
              <a:t>块的大小与命中率：比较复杂。</a:t>
            </a:r>
            <a:endParaRPr lang="en-US" altLang="zh-CN" sz="2400" b="1" dirty="0">
              <a:solidFill>
                <a:schemeClr val="tx1"/>
              </a:solidFill>
              <a:latin typeface="宋体" pitchFamily="2" charset="-122"/>
            </a:endParaRPr>
          </a:p>
          <a:p>
            <a:pPr marL="741363" lvl="1" indent="-284163" eaLnBrk="0" hangingPunct="0">
              <a:lnSpc>
                <a:spcPct val="110000"/>
              </a:lnSpc>
              <a:buClr>
                <a:srgbClr val="FF0000"/>
              </a:buClr>
              <a:buSzPct val="100000"/>
              <a:buFont typeface="Wingdings" pitchFamily="2" charset="2"/>
              <a:buChar char="Ø"/>
            </a:pPr>
            <a:r>
              <a:rPr lang="zh-CN" altLang="en-US" sz="2000" b="1" dirty="0">
                <a:solidFill>
                  <a:schemeClr val="tx1"/>
                </a:solidFill>
                <a:latin typeface="宋体" pitchFamily="2" charset="-122"/>
              </a:rPr>
              <a:t>一般而言，单纯增加块大小将降低缺失率（因为空间局部性），但块大小达到一定程度时，缺失率会随块大小的继续增加而上升（因为块数量下降带来块替换的增加）；</a:t>
            </a:r>
            <a:endParaRPr lang="en-US" altLang="zh-CN" sz="2000" b="1" dirty="0">
              <a:solidFill>
                <a:schemeClr val="tx1"/>
              </a:solidFill>
              <a:latin typeface="宋体" pitchFamily="2" charset="-122"/>
            </a:endParaRPr>
          </a:p>
        </p:txBody>
      </p:sp>
      <p:sp>
        <p:nvSpPr>
          <p:cNvPr id="45062" name="TextBox 4"/>
          <p:cNvSpPr txBox="1">
            <a:spLocks noChangeArrowheads="1"/>
          </p:cNvSpPr>
          <p:nvPr/>
        </p:nvSpPr>
        <p:spPr bwMode="auto">
          <a:xfrm>
            <a:off x="719405" y="3996356"/>
            <a:ext cx="2140423" cy="738664"/>
          </a:xfrm>
          <a:prstGeom prst="rect">
            <a:avLst/>
          </a:prstGeom>
          <a:noFill/>
          <a:ln w="9525">
            <a:noFill/>
            <a:miter lim="800000"/>
            <a:headEnd/>
            <a:tailEnd/>
          </a:ln>
        </p:spPr>
        <p:txBody>
          <a:bodyPr wrap="square">
            <a:spAutoFit/>
          </a:bodyPr>
          <a:lstStyle/>
          <a:p>
            <a:pPr algn="ctr" eaLnBrk="0" hangingPunct="0">
              <a:buNone/>
            </a:pPr>
            <a:r>
              <a:rPr lang="zh-CN" altLang="en-US" sz="2000" b="1" dirty="0">
                <a:solidFill>
                  <a:srgbClr val="C00000"/>
                </a:solidFill>
              </a:rPr>
              <a:t>块大小与缺</a:t>
            </a:r>
            <a:endParaRPr lang="en-US" altLang="zh-CN" sz="2000" b="1" dirty="0">
              <a:solidFill>
                <a:srgbClr val="C00000"/>
              </a:solidFill>
            </a:endParaRPr>
          </a:p>
          <a:p>
            <a:pPr algn="ctr" eaLnBrk="0" hangingPunct="0">
              <a:buNone/>
            </a:pPr>
            <a:r>
              <a:rPr lang="zh-CN" altLang="en-US" sz="2000" b="1" dirty="0">
                <a:solidFill>
                  <a:srgbClr val="C00000"/>
                </a:solidFill>
              </a:rPr>
              <a:t>失率的关系</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979" y="2060848"/>
            <a:ext cx="8275640" cy="4786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5"/>
          <p:cNvSpPr txBox="1">
            <a:spLocks noChangeArrowheads="1"/>
          </p:cNvSpPr>
          <p:nvPr/>
        </p:nvSpPr>
        <p:spPr bwMode="auto">
          <a:xfrm>
            <a:off x="301669" y="5301211"/>
            <a:ext cx="3744416" cy="824841"/>
          </a:xfrm>
          <a:prstGeom prst="rect">
            <a:avLst/>
          </a:prstGeom>
          <a:noFill/>
          <a:ln w="9525">
            <a:noFill/>
            <a:miter lim="800000"/>
            <a:headEnd/>
            <a:tailEnd/>
          </a:ln>
        </p:spPr>
        <p:txBody>
          <a:bodyPr wrap="square">
            <a:spAutoFit/>
          </a:bodyPr>
          <a:lstStyle/>
          <a:p>
            <a:pPr eaLnBrk="0" hangingPunct="0">
              <a:buNone/>
            </a:pPr>
            <a:r>
              <a:rPr lang="en-US" altLang="zh-CN" sz="1400" b="0" i="1" dirty="0">
                <a:solidFill>
                  <a:schemeClr val="tx1"/>
                </a:solidFill>
              </a:rPr>
              <a:t>D. A. Patterson, J. L. Hennessy. Computer Organization and Design The hardware/software Interface(3th </a:t>
            </a:r>
            <a:r>
              <a:rPr lang="en-US" altLang="zh-CN" sz="1400" b="0" i="1" dirty="0" err="1">
                <a:solidFill>
                  <a:schemeClr val="tx1"/>
                </a:solidFill>
              </a:rPr>
              <a:t>Ediiton</a:t>
            </a:r>
            <a:r>
              <a:rPr lang="en-US" altLang="zh-CN" sz="1400" b="0" i="1" dirty="0">
                <a:solidFill>
                  <a:schemeClr val="tx1"/>
                </a:solidFill>
              </a:rPr>
              <a:t>). Elsevier Inc. 2007</a:t>
            </a:r>
            <a:endParaRPr lang="zh-CN" altLang="en-US" sz="1400" b="0" i="1" dirty="0">
              <a:solidFill>
                <a:schemeClr val="tx1"/>
              </a:solidFill>
            </a:endParaRPr>
          </a:p>
        </p:txBody>
      </p:sp>
    </p:spTree>
    <p:extLst>
      <p:ext uri="{BB962C8B-B14F-4D97-AF65-F5344CB8AC3E}">
        <p14:creationId xmlns:p14="http://schemas.microsoft.com/office/powerpoint/2010/main" val="2813452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a:t>CACHE</a:t>
            </a:r>
            <a:r>
              <a:rPr lang="zh-CN" altLang="en-US" sz="2400"/>
              <a:t>举例</a:t>
            </a:r>
          </a:p>
        </p:txBody>
      </p:sp>
      <p:sp>
        <p:nvSpPr>
          <p:cNvPr id="300035" name="Rectangle 3"/>
          <p:cNvSpPr>
            <a:spLocks noGrp="1" noChangeArrowheads="1"/>
          </p:cNvSpPr>
          <p:nvPr>
            <p:ph type="body" idx="1"/>
          </p:nvPr>
        </p:nvSpPr>
        <p:spPr>
          <a:xfrm>
            <a:off x="857251" y="1071566"/>
            <a:ext cx="10464800" cy="4658711"/>
          </a:xfrm>
        </p:spPr>
        <p:txBody>
          <a:bodyPr/>
          <a:lstStyle/>
          <a:p>
            <a:pPr>
              <a:lnSpc>
                <a:spcPct val="115000"/>
              </a:lnSpc>
              <a:spcBef>
                <a:spcPct val="55000"/>
              </a:spcBef>
            </a:pPr>
            <a:r>
              <a:rPr lang="en-US" altLang="zh-CN" sz="2800" dirty="0" err="1">
                <a:ea typeface="宋体" pitchFamily="2" charset="-122"/>
              </a:rPr>
              <a:t>Pentiun</a:t>
            </a:r>
            <a:r>
              <a:rPr lang="zh-CN" altLang="en-US" sz="2800" dirty="0">
                <a:ea typeface="宋体" pitchFamily="2" charset="-122"/>
              </a:rPr>
              <a:t>的</a:t>
            </a:r>
            <a:r>
              <a:rPr lang="en-US" altLang="zh-CN" sz="2800" dirty="0">
                <a:ea typeface="宋体" pitchFamily="2" charset="-122"/>
              </a:rPr>
              <a:t>Cache</a:t>
            </a:r>
          </a:p>
          <a:p>
            <a:pPr lvl="1">
              <a:lnSpc>
                <a:spcPct val="115000"/>
              </a:lnSpc>
              <a:spcBef>
                <a:spcPct val="55000"/>
              </a:spcBef>
            </a:pPr>
            <a:r>
              <a:rPr lang="zh-CN" altLang="en-US" sz="2400" b="0" dirty="0">
                <a:latin typeface="宋体" pitchFamily="2" charset="-122"/>
                <a:ea typeface="宋体" pitchFamily="2" charset="-122"/>
              </a:rPr>
              <a:t>采用两级</a:t>
            </a:r>
            <a:r>
              <a:rPr lang="en-US" altLang="zh-CN" sz="2400" b="0" dirty="0">
                <a:latin typeface="Times New Roman" pitchFamily="18" charset="0"/>
                <a:ea typeface="宋体" pitchFamily="2" charset="-122"/>
                <a:cs typeface="Times New Roman" pitchFamily="18" charset="0"/>
              </a:rPr>
              <a:t>Cache</a:t>
            </a:r>
            <a:r>
              <a:rPr lang="zh-CN" altLang="en-US" sz="2400" b="0" dirty="0">
                <a:latin typeface="宋体" pitchFamily="2" charset="-122"/>
                <a:ea typeface="宋体" pitchFamily="2" charset="-122"/>
              </a:rPr>
              <a:t>结构。</a:t>
            </a:r>
            <a:r>
              <a:rPr lang="en-US" altLang="zh-CN" sz="2400" b="0" dirty="0">
                <a:latin typeface="Times New Roman" pitchFamily="18" charset="0"/>
                <a:ea typeface="宋体" pitchFamily="2" charset="-122"/>
              </a:rPr>
              <a:t>CPU</a:t>
            </a:r>
            <a:r>
              <a:rPr lang="zh-CN" altLang="en-US" sz="2400" b="0" dirty="0">
                <a:latin typeface="宋体" pitchFamily="2" charset="-122"/>
                <a:ea typeface="宋体" pitchFamily="2" charset="-122"/>
              </a:rPr>
              <a:t>内部</a:t>
            </a:r>
            <a:r>
              <a:rPr lang="en-US" altLang="zh-CN" sz="2400" b="0" dirty="0" err="1">
                <a:latin typeface="Times New Roman" pitchFamily="18" charset="0"/>
                <a:ea typeface="宋体" pitchFamily="2" charset="-122"/>
              </a:rPr>
              <a:t>Cache</a:t>
            </a:r>
            <a:r>
              <a:rPr lang="en-US" altLang="zh-CN" sz="2400" b="0" dirty="0" err="1">
                <a:latin typeface="宋体" pitchFamily="2" charset="-122"/>
                <a:ea typeface="宋体" pitchFamily="2" charset="-122"/>
              </a:rPr>
              <a:t>（</a:t>
            </a:r>
            <a:r>
              <a:rPr lang="en-US" altLang="zh-CN" sz="2400" b="0" dirty="0" err="1">
                <a:latin typeface="Times New Roman" pitchFamily="18" charset="0"/>
                <a:ea typeface="宋体" pitchFamily="2" charset="-122"/>
              </a:rPr>
              <a:t>Level</a:t>
            </a:r>
            <a:r>
              <a:rPr lang="en-US" altLang="zh-CN" sz="2400" b="0" dirty="0">
                <a:latin typeface="Times New Roman" pitchFamily="18" charset="0"/>
                <a:ea typeface="宋体" pitchFamily="2" charset="-122"/>
              </a:rPr>
              <a:t> 1 Cache</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包括</a:t>
            </a:r>
            <a:r>
              <a:rPr lang="zh-CN" altLang="en-US" sz="2400" b="0" dirty="0">
                <a:latin typeface="Times New Roman" pitchFamily="18" charset="0"/>
                <a:ea typeface="宋体" pitchFamily="2" charset="-122"/>
              </a:rPr>
              <a:t>8</a:t>
            </a:r>
            <a:r>
              <a:rPr lang="en-US" altLang="zh-CN" sz="2400" b="0" dirty="0">
                <a:latin typeface="Times New Roman" pitchFamily="18" charset="0"/>
                <a:ea typeface="宋体" pitchFamily="2" charset="-122"/>
              </a:rPr>
              <a:t>K</a:t>
            </a:r>
            <a:r>
              <a:rPr lang="zh-CN" altLang="en-US" sz="2400" b="0" dirty="0">
                <a:latin typeface="宋体" pitchFamily="2" charset="-122"/>
                <a:ea typeface="宋体" pitchFamily="2" charset="-122"/>
              </a:rPr>
              <a:t>指令</a:t>
            </a:r>
            <a:r>
              <a:rPr lang="en-US" altLang="zh-CN" sz="2400" b="0" dirty="0">
                <a:latin typeface="Times New Roman" pitchFamily="18" charset="0"/>
                <a:ea typeface="宋体" pitchFamily="2" charset="-122"/>
              </a:rPr>
              <a:t>Cache</a:t>
            </a:r>
            <a:r>
              <a:rPr lang="zh-CN" altLang="en-US" sz="2400" b="0" dirty="0">
                <a:latin typeface="宋体" pitchFamily="2" charset="-122"/>
                <a:ea typeface="宋体" pitchFamily="2" charset="-122"/>
              </a:rPr>
              <a:t>和</a:t>
            </a:r>
            <a:r>
              <a:rPr lang="zh-CN" altLang="en-US" sz="2400" b="0" dirty="0">
                <a:latin typeface="Times New Roman" pitchFamily="18" charset="0"/>
                <a:ea typeface="宋体" pitchFamily="2" charset="-122"/>
              </a:rPr>
              <a:t>8</a:t>
            </a:r>
            <a:r>
              <a:rPr lang="en-US" altLang="zh-CN" sz="2400" b="0" dirty="0">
                <a:latin typeface="Times New Roman" pitchFamily="18" charset="0"/>
                <a:ea typeface="宋体" pitchFamily="2" charset="-122"/>
              </a:rPr>
              <a:t>K</a:t>
            </a:r>
            <a:r>
              <a:rPr lang="zh-CN" altLang="en-US" sz="2400" b="0" dirty="0">
                <a:latin typeface="宋体" pitchFamily="2" charset="-122"/>
                <a:ea typeface="宋体" pitchFamily="2" charset="-122"/>
              </a:rPr>
              <a:t>数据</a:t>
            </a:r>
            <a:r>
              <a:rPr lang="en-US" altLang="zh-CN" sz="2400" b="0" dirty="0">
                <a:latin typeface="Times New Roman" pitchFamily="18" charset="0"/>
                <a:ea typeface="宋体" pitchFamily="2" charset="-122"/>
              </a:rPr>
              <a:t>Cache</a:t>
            </a:r>
            <a:r>
              <a:rPr lang="en-US" altLang="zh-CN" sz="2400" b="0" dirty="0">
                <a:latin typeface="宋体" pitchFamily="2" charset="-122"/>
                <a:ea typeface="宋体" pitchFamily="2" charset="-122"/>
              </a:rPr>
              <a:t>，</a:t>
            </a:r>
            <a:r>
              <a:rPr lang="en-US" altLang="zh-CN" sz="2400" b="0" dirty="0">
                <a:latin typeface="Times New Roman" pitchFamily="18" charset="0"/>
                <a:ea typeface="宋体" pitchFamily="2" charset="-122"/>
              </a:rPr>
              <a:t>32Bytes/block</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采用</a:t>
            </a:r>
            <a:r>
              <a:rPr lang="en-US" altLang="zh-CN" sz="2400" b="0" dirty="0">
                <a:solidFill>
                  <a:srgbClr val="FF0000"/>
                </a:solidFill>
                <a:latin typeface="宋体" pitchFamily="2" charset="-122"/>
                <a:ea typeface="宋体" pitchFamily="2" charset="-122"/>
              </a:rPr>
              <a:t>2</a:t>
            </a:r>
            <a:r>
              <a:rPr lang="zh-CN" altLang="en-US" sz="2400" b="0" dirty="0">
                <a:solidFill>
                  <a:srgbClr val="FF0000"/>
                </a:solidFill>
                <a:latin typeface="宋体" pitchFamily="2" charset="-122"/>
                <a:ea typeface="宋体" pitchFamily="2" charset="-122"/>
              </a:rPr>
              <a:t>路组相联</a:t>
            </a:r>
            <a:r>
              <a:rPr lang="zh-CN" altLang="en-US" sz="2400" b="0" dirty="0">
                <a:latin typeface="宋体" pitchFamily="2" charset="-122"/>
                <a:ea typeface="宋体" pitchFamily="2" charset="-122"/>
              </a:rPr>
              <a:t>结构和</a:t>
            </a:r>
            <a:r>
              <a:rPr lang="en-US" altLang="zh-CN" sz="2400" b="0" dirty="0">
                <a:latin typeface="Times New Roman" pitchFamily="18" charset="0"/>
                <a:ea typeface="宋体" pitchFamily="2" charset="-122"/>
              </a:rPr>
              <a:t>LRU</a:t>
            </a:r>
            <a:r>
              <a:rPr lang="zh-CN" altLang="en-US" sz="2400" b="0" dirty="0">
                <a:latin typeface="宋体" pitchFamily="2" charset="-122"/>
                <a:ea typeface="宋体" pitchFamily="2" charset="-122"/>
              </a:rPr>
              <a:t>替换策略，数据</a:t>
            </a:r>
            <a:r>
              <a:rPr lang="en-US" altLang="zh-CN" sz="2400" b="0" dirty="0">
                <a:latin typeface="Times New Roman" pitchFamily="18" charset="0"/>
                <a:ea typeface="宋体" pitchFamily="2" charset="-122"/>
              </a:rPr>
              <a:t>Cache</a:t>
            </a:r>
            <a:r>
              <a:rPr lang="zh-CN" altLang="en-US" sz="2400" b="0" dirty="0">
                <a:latin typeface="宋体" pitchFamily="2" charset="-122"/>
                <a:ea typeface="宋体" pitchFamily="2" charset="-122"/>
              </a:rPr>
              <a:t>采用</a:t>
            </a:r>
            <a:r>
              <a:rPr lang="en-US" altLang="zh-CN" sz="2400" b="0" dirty="0">
                <a:latin typeface="Times New Roman" pitchFamily="18" charset="0"/>
                <a:ea typeface="宋体" pitchFamily="2" charset="-122"/>
              </a:rPr>
              <a:t>Write Back</a:t>
            </a:r>
            <a:r>
              <a:rPr lang="zh-CN" altLang="en-US" sz="2400" b="0" dirty="0">
                <a:latin typeface="宋体" pitchFamily="2" charset="-122"/>
                <a:ea typeface="宋体" pitchFamily="2" charset="-122"/>
              </a:rPr>
              <a:t>写策略（可以动态配置为</a:t>
            </a:r>
            <a:r>
              <a:rPr lang="en-US" altLang="zh-CN" sz="2400" b="0" dirty="0">
                <a:latin typeface="Times New Roman" pitchFamily="18" charset="0"/>
                <a:ea typeface="宋体" pitchFamily="2" charset="-122"/>
              </a:rPr>
              <a:t>Write-through</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外部</a:t>
            </a:r>
            <a:r>
              <a:rPr lang="en-US" altLang="zh-CN" sz="2400" b="0" dirty="0">
                <a:latin typeface="Times New Roman" pitchFamily="18" charset="0"/>
                <a:ea typeface="宋体" pitchFamily="2" charset="-122"/>
              </a:rPr>
              <a:t>Cache (Level 2 Cache)256KB</a:t>
            </a:r>
            <a:r>
              <a:rPr lang="zh-CN" altLang="en-US" sz="2400" b="0" dirty="0">
                <a:latin typeface="宋体" pitchFamily="2" charset="-122"/>
                <a:ea typeface="宋体" pitchFamily="2" charset="-122"/>
              </a:rPr>
              <a:t>或</a:t>
            </a:r>
            <a:r>
              <a:rPr lang="zh-CN" altLang="en-US" sz="2400" b="0" dirty="0">
                <a:latin typeface="Times New Roman" pitchFamily="18" charset="0"/>
                <a:ea typeface="宋体" pitchFamily="2" charset="-122"/>
              </a:rPr>
              <a:t>512</a:t>
            </a:r>
            <a:r>
              <a:rPr lang="en-US" altLang="zh-CN" sz="2400" b="0" dirty="0">
                <a:latin typeface="Times New Roman" pitchFamily="18" charset="0"/>
                <a:ea typeface="宋体" pitchFamily="2" charset="-122"/>
              </a:rPr>
              <a:t>KB</a:t>
            </a:r>
            <a:r>
              <a:rPr lang="en-US" altLang="zh-CN" sz="2400" b="0" dirty="0">
                <a:latin typeface="宋体" pitchFamily="2" charset="-122"/>
                <a:ea typeface="宋体" pitchFamily="2" charset="-122"/>
              </a:rPr>
              <a:t>，</a:t>
            </a:r>
            <a:r>
              <a:rPr lang="en-US" altLang="zh-CN" sz="2400" b="0" dirty="0">
                <a:latin typeface="Times New Roman" pitchFamily="18" charset="0"/>
                <a:ea typeface="宋体" pitchFamily="2" charset="-122"/>
              </a:rPr>
              <a:t>32Bytes/block, 64Bytes/block,128Bytes/block</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采用</a:t>
            </a:r>
            <a:r>
              <a:rPr lang="en-US" altLang="zh-CN" sz="2400" b="0" dirty="0">
                <a:solidFill>
                  <a:srgbClr val="FF0000"/>
                </a:solidFill>
                <a:latin typeface="宋体" pitchFamily="2" charset="-122"/>
                <a:ea typeface="宋体" pitchFamily="2" charset="-122"/>
              </a:rPr>
              <a:t>2</a:t>
            </a:r>
            <a:r>
              <a:rPr lang="zh-CN" altLang="en-US" sz="2400" b="0" dirty="0">
                <a:solidFill>
                  <a:srgbClr val="FF0000"/>
                </a:solidFill>
                <a:latin typeface="宋体" pitchFamily="2" charset="-122"/>
                <a:ea typeface="宋体" pitchFamily="2" charset="-122"/>
              </a:rPr>
              <a:t>路组相联</a:t>
            </a:r>
            <a:r>
              <a:rPr lang="zh-CN" altLang="en-US" sz="2400" b="0" dirty="0">
                <a:latin typeface="宋体" pitchFamily="2" charset="-122"/>
                <a:ea typeface="宋体" pitchFamily="2" charset="-122"/>
              </a:rPr>
              <a:t>结构。</a:t>
            </a:r>
            <a:r>
              <a:rPr lang="zh-CN" altLang="en-US" sz="2400" b="0" dirty="0">
                <a:ea typeface="宋体" pitchFamily="2" charset="-122"/>
              </a:rPr>
              <a:t> </a:t>
            </a:r>
          </a:p>
          <a:p>
            <a:pPr>
              <a:lnSpc>
                <a:spcPct val="115000"/>
              </a:lnSpc>
              <a:spcBef>
                <a:spcPct val="55000"/>
              </a:spcBef>
            </a:pPr>
            <a:r>
              <a:rPr lang="en-US" altLang="zh-CN" sz="2800" dirty="0" err="1">
                <a:latin typeface="Times New Roman" pitchFamily="18" charset="0"/>
                <a:ea typeface="宋体" pitchFamily="2" charset="-122"/>
              </a:rPr>
              <a:t>PowerPc</a:t>
            </a:r>
            <a:r>
              <a:rPr lang="en-US" altLang="zh-CN" sz="2800" dirty="0">
                <a:latin typeface="Times New Roman" pitchFamily="18" charset="0"/>
                <a:ea typeface="宋体" pitchFamily="2" charset="-122"/>
              </a:rPr>
              <a:t> 620 Cache</a:t>
            </a:r>
            <a:r>
              <a:rPr lang="en-US" altLang="zh-CN" sz="2800" dirty="0">
                <a:ea typeface="宋体" pitchFamily="2" charset="-122"/>
              </a:rPr>
              <a:t> </a:t>
            </a:r>
          </a:p>
          <a:p>
            <a:pPr lvl="1">
              <a:lnSpc>
                <a:spcPct val="115000"/>
              </a:lnSpc>
              <a:spcBef>
                <a:spcPct val="55000"/>
              </a:spcBef>
            </a:pPr>
            <a:r>
              <a:rPr lang="zh-CN" altLang="en-US" sz="2400" b="0" dirty="0">
                <a:latin typeface="宋体" pitchFamily="2" charset="-122"/>
                <a:ea typeface="宋体" pitchFamily="2" charset="-122"/>
              </a:rPr>
              <a:t>采用两级</a:t>
            </a:r>
            <a:r>
              <a:rPr lang="en-US" altLang="zh-CN" sz="2400" b="0" dirty="0">
                <a:latin typeface="Times New Roman" pitchFamily="18" charset="0"/>
                <a:ea typeface="宋体" pitchFamily="2" charset="-122"/>
              </a:rPr>
              <a:t>Cache</a:t>
            </a:r>
            <a:r>
              <a:rPr lang="zh-CN" altLang="en-US" sz="2400" b="0" dirty="0">
                <a:latin typeface="宋体" pitchFamily="2" charset="-122"/>
                <a:ea typeface="宋体" pitchFamily="2" charset="-122"/>
              </a:rPr>
              <a:t>结构。</a:t>
            </a:r>
            <a:r>
              <a:rPr lang="en-US" altLang="zh-CN" sz="2400" b="0" dirty="0">
                <a:latin typeface="Times New Roman" pitchFamily="18" charset="0"/>
                <a:ea typeface="宋体" pitchFamily="2" charset="-122"/>
              </a:rPr>
              <a:t>CPU</a:t>
            </a:r>
            <a:r>
              <a:rPr lang="zh-CN" altLang="en-US" sz="2400" b="0" dirty="0">
                <a:latin typeface="宋体" pitchFamily="2" charset="-122"/>
                <a:ea typeface="宋体" pitchFamily="2" charset="-122"/>
              </a:rPr>
              <a:t>内部</a:t>
            </a:r>
            <a:r>
              <a:rPr lang="en-US" altLang="zh-CN" sz="2400" b="0" dirty="0" err="1">
                <a:latin typeface="Times New Roman" pitchFamily="18" charset="0"/>
                <a:ea typeface="宋体" pitchFamily="2" charset="-122"/>
              </a:rPr>
              <a:t>Cache</a:t>
            </a:r>
            <a:r>
              <a:rPr lang="en-US" altLang="zh-CN" sz="2400" b="0" dirty="0" err="1">
                <a:latin typeface="宋体" pitchFamily="2" charset="-122"/>
                <a:ea typeface="宋体" pitchFamily="2" charset="-122"/>
              </a:rPr>
              <a:t>（</a:t>
            </a:r>
            <a:r>
              <a:rPr lang="en-US" altLang="zh-CN" sz="2400" b="0" dirty="0" err="1">
                <a:latin typeface="Times New Roman" pitchFamily="18" charset="0"/>
                <a:ea typeface="宋体" pitchFamily="2" charset="-122"/>
              </a:rPr>
              <a:t>Level</a:t>
            </a:r>
            <a:r>
              <a:rPr lang="en-US" altLang="zh-CN" sz="2400" b="0" dirty="0">
                <a:latin typeface="Times New Roman" pitchFamily="18" charset="0"/>
                <a:ea typeface="宋体" pitchFamily="2" charset="-122"/>
              </a:rPr>
              <a:t> 1 Cache</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包括</a:t>
            </a:r>
            <a:r>
              <a:rPr lang="zh-CN" altLang="en-US" sz="2400" b="0" dirty="0">
                <a:latin typeface="Times New Roman" pitchFamily="18" charset="0"/>
                <a:ea typeface="宋体" pitchFamily="2" charset="-122"/>
              </a:rPr>
              <a:t>32</a:t>
            </a:r>
            <a:r>
              <a:rPr lang="en-US" altLang="zh-CN" sz="2400" b="0" dirty="0">
                <a:latin typeface="Times New Roman" pitchFamily="18" charset="0"/>
                <a:ea typeface="宋体" pitchFamily="2" charset="-122"/>
              </a:rPr>
              <a:t>K</a:t>
            </a:r>
            <a:r>
              <a:rPr lang="zh-CN" altLang="en-US" sz="2400" b="0" dirty="0">
                <a:latin typeface="宋体" pitchFamily="2" charset="-122"/>
                <a:ea typeface="宋体" pitchFamily="2" charset="-122"/>
              </a:rPr>
              <a:t>指令</a:t>
            </a:r>
            <a:r>
              <a:rPr lang="en-US" altLang="zh-CN" sz="2400" b="0" dirty="0">
                <a:latin typeface="Times New Roman" pitchFamily="18" charset="0"/>
                <a:ea typeface="宋体" pitchFamily="2" charset="-122"/>
              </a:rPr>
              <a:t>Cache</a:t>
            </a:r>
            <a:r>
              <a:rPr lang="zh-CN" altLang="en-US" sz="2400" b="0" dirty="0">
                <a:latin typeface="宋体" pitchFamily="2" charset="-122"/>
                <a:ea typeface="宋体" pitchFamily="2" charset="-122"/>
              </a:rPr>
              <a:t>和</a:t>
            </a:r>
            <a:r>
              <a:rPr lang="zh-CN" altLang="en-US" sz="2400" b="0" dirty="0">
                <a:latin typeface="Times New Roman" pitchFamily="18" charset="0"/>
                <a:ea typeface="宋体" pitchFamily="2" charset="-122"/>
              </a:rPr>
              <a:t>32</a:t>
            </a:r>
            <a:r>
              <a:rPr lang="en-US" altLang="zh-CN" sz="2400" b="0" dirty="0">
                <a:latin typeface="Times New Roman" pitchFamily="18" charset="0"/>
                <a:ea typeface="宋体" pitchFamily="2" charset="-122"/>
              </a:rPr>
              <a:t>K</a:t>
            </a:r>
            <a:r>
              <a:rPr lang="zh-CN" altLang="en-US" sz="2400" b="0" dirty="0">
                <a:latin typeface="宋体" pitchFamily="2" charset="-122"/>
                <a:ea typeface="宋体" pitchFamily="2" charset="-122"/>
              </a:rPr>
              <a:t>数据</a:t>
            </a:r>
            <a:r>
              <a:rPr lang="en-US" altLang="zh-CN" sz="2400" b="0" dirty="0">
                <a:latin typeface="Times New Roman" pitchFamily="18" charset="0"/>
                <a:ea typeface="宋体" pitchFamily="2" charset="-122"/>
              </a:rPr>
              <a:t>Cache</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采用</a:t>
            </a:r>
            <a:r>
              <a:rPr lang="en-US" altLang="zh-CN" sz="2400" b="0" dirty="0">
                <a:solidFill>
                  <a:srgbClr val="FF0000"/>
                </a:solidFill>
                <a:latin typeface="宋体" pitchFamily="2" charset="-122"/>
                <a:ea typeface="宋体" pitchFamily="2" charset="-122"/>
              </a:rPr>
              <a:t>8</a:t>
            </a:r>
            <a:r>
              <a:rPr lang="zh-CN" altLang="en-US" sz="2400" b="0" dirty="0">
                <a:solidFill>
                  <a:srgbClr val="FF0000"/>
                </a:solidFill>
                <a:latin typeface="宋体" pitchFamily="2" charset="-122"/>
                <a:ea typeface="宋体" pitchFamily="2" charset="-122"/>
              </a:rPr>
              <a:t>路组相联</a:t>
            </a:r>
            <a:r>
              <a:rPr lang="zh-CN" altLang="en-US" sz="2400" b="0" dirty="0">
                <a:latin typeface="宋体" pitchFamily="2" charset="-122"/>
                <a:ea typeface="宋体" pitchFamily="2" charset="-122"/>
              </a:rPr>
              <a:t>结构。</a:t>
            </a:r>
            <a:r>
              <a:rPr lang="zh-CN" altLang="en-US" sz="2400" b="0" dirty="0">
                <a:ea typeface="宋体" pitchFamily="2" charset="-122"/>
              </a:rPr>
              <a:t> </a:t>
            </a:r>
            <a:endParaRPr lang="en-US" altLang="zh-CN" sz="2400" b="0" dirty="0">
              <a:ea typeface="宋体" pitchFamily="2" charset="-122"/>
            </a:endParaRPr>
          </a:p>
        </p:txBody>
      </p:sp>
    </p:spTree>
    <p:extLst>
      <p:ext uri="{BB962C8B-B14F-4D97-AF65-F5344CB8AC3E}">
        <p14:creationId xmlns:p14="http://schemas.microsoft.com/office/powerpoint/2010/main" val="5696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0035">
                                            <p:txEl>
                                              <p:pRg st="0" end="0"/>
                                            </p:txEl>
                                          </p:spTgt>
                                        </p:tgtEl>
                                        <p:attrNameLst>
                                          <p:attrName>style.visibility</p:attrName>
                                        </p:attrNameLst>
                                      </p:cBhvr>
                                      <p:to>
                                        <p:strVal val="visible"/>
                                      </p:to>
                                    </p:set>
                                    <p:anim calcmode="lin" valueType="num">
                                      <p:cBhvr additive="base">
                                        <p:cTn id="7" dur="500" fill="hold"/>
                                        <p:tgtEl>
                                          <p:spTgt spid="300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0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0035">
                                            <p:txEl>
                                              <p:pRg st="1" end="1"/>
                                            </p:txEl>
                                          </p:spTgt>
                                        </p:tgtEl>
                                        <p:attrNameLst>
                                          <p:attrName>style.visibility</p:attrName>
                                        </p:attrNameLst>
                                      </p:cBhvr>
                                      <p:to>
                                        <p:strVal val="visible"/>
                                      </p:to>
                                    </p:set>
                                    <p:anim calcmode="lin" valueType="num">
                                      <p:cBhvr additive="base">
                                        <p:cTn id="11" dur="500" fill="hold"/>
                                        <p:tgtEl>
                                          <p:spTgt spid="30003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0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00035">
                                            <p:txEl>
                                              <p:pRg st="2" end="2"/>
                                            </p:txEl>
                                          </p:spTgt>
                                        </p:tgtEl>
                                        <p:attrNameLst>
                                          <p:attrName>style.visibility</p:attrName>
                                        </p:attrNameLst>
                                      </p:cBhvr>
                                      <p:to>
                                        <p:strVal val="visible"/>
                                      </p:to>
                                    </p:set>
                                    <p:anim calcmode="lin" valueType="num">
                                      <p:cBhvr additive="base">
                                        <p:cTn id="17" dur="500" fill="hold"/>
                                        <p:tgtEl>
                                          <p:spTgt spid="30003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0003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00035">
                                            <p:txEl>
                                              <p:pRg st="3" end="3"/>
                                            </p:txEl>
                                          </p:spTgt>
                                        </p:tgtEl>
                                        <p:attrNameLst>
                                          <p:attrName>style.visibility</p:attrName>
                                        </p:attrNameLst>
                                      </p:cBhvr>
                                      <p:to>
                                        <p:strVal val="visible"/>
                                      </p:to>
                                    </p:set>
                                    <p:anim calcmode="lin" valueType="num">
                                      <p:cBhvr additive="base">
                                        <p:cTn id="21" dur="500" fill="hold"/>
                                        <p:tgtEl>
                                          <p:spTgt spid="30003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0003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714" y="771674"/>
            <a:ext cx="10214878" cy="568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6380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63352" y="188640"/>
            <a:ext cx="7010400" cy="479747"/>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3200" dirty="0"/>
              <a:t>CACHE</a:t>
            </a:r>
            <a:r>
              <a:rPr lang="zh-CN" altLang="en-US" sz="3200" dirty="0"/>
              <a:t>实例：内置</a:t>
            </a:r>
            <a:r>
              <a:rPr lang="en-US" altLang="zh-CN" sz="3200" dirty="0" err="1"/>
              <a:t>FastMATH</a:t>
            </a:r>
            <a:r>
              <a:rPr lang="zh-CN" altLang="en-US" sz="3200" dirty="0"/>
              <a:t>处理器</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475" y="739036"/>
            <a:ext cx="9337037" cy="604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7680176" y="764704"/>
            <a:ext cx="2304256" cy="353943"/>
          </a:xfrm>
          <a:prstGeom prst="rect">
            <a:avLst/>
          </a:prstGeom>
          <a:noFill/>
        </p:spPr>
        <p:txBody>
          <a:bodyPr wrap="square" rtlCol="0">
            <a:spAutoFit/>
          </a:bodyPr>
          <a:lstStyle/>
          <a:p>
            <a:pPr>
              <a:buNone/>
            </a:pPr>
            <a:r>
              <a:rPr lang="zh-CN" altLang="en-US" sz="2000" b="1" dirty="0">
                <a:solidFill>
                  <a:schemeClr val="accent1"/>
                </a:solidFill>
              </a:rPr>
              <a:t>（直接相连）</a:t>
            </a:r>
          </a:p>
        </p:txBody>
      </p:sp>
      <p:sp>
        <p:nvSpPr>
          <p:cNvPr id="3" name="文本框 2"/>
          <p:cNvSpPr txBox="1"/>
          <p:nvPr/>
        </p:nvSpPr>
        <p:spPr>
          <a:xfrm>
            <a:off x="9113231" y="1412776"/>
            <a:ext cx="511161" cy="327782"/>
          </a:xfrm>
          <a:prstGeom prst="rect">
            <a:avLst/>
          </a:prstGeom>
          <a:solidFill>
            <a:schemeClr val="bg1"/>
          </a:solidFill>
        </p:spPr>
        <p:txBody>
          <a:bodyPr wrap="square" rtlCol="0">
            <a:spAutoFit/>
          </a:bodyPr>
          <a:lstStyle/>
          <a:p>
            <a:pPr>
              <a:buNone/>
            </a:pPr>
            <a:r>
              <a:rPr lang="zh-CN" altLang="en-US" b="1" dirty="0">
                <a:solidFill>
                  <a:schemeClr val="accent1"/>
                </a:solidFill>
              </a:rPr>
              <a:t>块</a:t>
            </a:r>
          </a:p>
        </p:txBody>
      </p:sp>
    </p:spTree>
    <p:extLst>
      <p:ext uri="{BB962C8B-B14F-4D97-AF65-F5344CB8AC3E}">
        <p14:creationId xmlns:p14="http://schemas.microsoft.com/office/powerpoint/2010/main" val="693114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title" idx="4294967295"/>
          </p:nvPr>
        </p:nvSpPr>
        <p:spPr>
          <a:xfrm>
            <a:off x="47328" y="61195"/>
            <a:ext cx="8640763" cy="520784"/>
          </a:xfrm>
          <a:noFill/>
        </p:spPr>
        <p:txBody>
          <a:bodyPr vert="horz" wrap="square" lIns="91440" tIns="45720" rIns="91440" bIns="45720" numCol="1" anchor="ctr" anchorCtr="0" compatLnSpc="1">
            <a:prstTxWarp prst="textNoShape">
              <a:avLst/>
            </a:prstTxWarp>
            <a:spAutoFit/>
          </a:bodyPr>
          <a:lstStyle/>
          <a:p>
            <a:r>
              <a:rPr lang="en-US" altLang="zh-CN" sz="3200" dirty="0">
                <a:latin typeface="Times New Roman" panose="02020603050405020304" pitchFamily="18" charset="0"/>
                <a:cs typeface="Times New Roman" panose="02020603050405020304" pitchFamily="18" charset="0"/>
              </a:rPr>
              <a:t>Pentium</a:t>
            </a:r>
            <a:r>
              <a:rPr lang="zh-CN" altLang="en-US" sz="3200" dirty="0">
                <a:latin typeface="Times New Roman" panose="02020603050405020304" pitchFamily="18" charset="0"/>
                <a:cs typeface="Times New Roman" panose="02020603050405020304" pitchFamily="18" charset="0"/>
              </a:rPr>
              <a:t>的</a:t>
            </a:r>
            <a:r>
              <a:rPr lang="en-US" altLang="zh-CN" sz="3200" dirty="0">
                <a:latin typeface="Times New Roman" panose="02020603050405020304" pitchFamily="18" charset="0"/>
                <a:cs typeface="Times New Roman" panose="02020603050405020304" pitchFamily="18" charset="0"/>
              </a:rPr>
              <a:t>Cache</a:t>
            </a:r>
            <a:r>
              <a:rPr lang="zh-CN" altLang="en-US" sz="3200" dirty="0">
                <a:latin typeface="Times New Roman" panose="02020603050405020304" pitchFamily="18" charset="0"/>
                <a:cs typeface="Times New Roman" panose="02020603050405020304" pitchFamily="18" charset="0"/>
              </a:rPr>
              <a:t>组织</a:t>
            </a:r>
          </a:p>
        </p:txBody>
      </p:sp>
      <p:sp>
        <p:nvSpPr>
          <p:cNvPr id="122883" name="Rectangle 4"/>
          <p:cNvSpPr>
            <a:spLocks noGrp="1" noChangeArrowheads="1"/>
          </p:cNvSpPr>
          <p:nvPr>
            <p:ph type="body" idx="4294967295"/>
          </p:nvPr>
        </p:nvSpPr>
        <p:spPr>
          <a:xfrm>
            <a:off x="1627188" y="746125"/>
            <a:ext cx="4259262" cy="784830"/>
          </a:xfrm>
          <a:noFill/>
        </p:spPr>
        <p:txBody>
          <a:bodyPr vert="horz" wrap="square" lIns="91440" tIns="45720" rIns="91440" bIns="45720" numCol="1" anchor="t" anchorCtr="0" compatLnSpc="1">
            <a:prstTxWarp prst="textNoShape">
              <a:avLst/>
            </a:prstTxWarp>
            <a:spAutoFit/>
          </a:bodyPr>
          <a:lstStyle/>
          <a:p>
            <a:pPr eaLnBrk="1" hangingPunct="1">
              <a:buFontTx/>
              <a:buNone/>
            </a:pPr>
            <a:r>
              <a:rPr lang="zh-CN" altLang="en-US">
                <a:solidFill>
                  <a:srgbClr val="0000FF"/>
                </a:solidFill>
                <a:latin typeface="微软雅黑" panose="020B0503020204020204" pitchFamily="34" charset="-122"/>
                <a:ea typeface="微软雅黑" panose="020B0503020204020204" pitchFamily="34" charset="-122"/>
              </a:rPr>
              <a:t>主存：4</a:t>
            </a:r>
            <a:r>
              <a:rPr lang="en-US" altLang="zh-CN">
                <a:solidFill>
                  <a:srgbClr val="0000FF"/>
                </a:solidFill>
                <a:latin typeface="微软雅黑" panose="020B0503020204020204" pitchFamily="34" charset="-122"/>
                <a:ea typeface="微软雅黑" panose="020B0503020204020204" pitchFamily="34" charset="-122"/>
              </a:rPr>
              <a:t>GB=2</a:t>
            </a:r>
            <a:r>
              <a:rPr lang="en-US" altLang="zh-CN" baseline="30000">
                <a:solidFill>
                  <a:srgbClr val="0000FF"/>
                </a:solidFill>
                <a:latin typeface="微软雅黑" panose="020B0503020204020204" pitchFamily="34" charset="-122"/>
                <a:ea typeface="微软雅黑" panose="020B0503020204020204" pitchFamily="34" charset="-122"/>
              </a:rPr>
              <a:t>20</a:t>
            </a:r>
            <a:r>
              <a:rPr lang="en-US" altLang="zh-CN">
                <a:solidFill>
                  <a:srgbClr val="0000FF"/>
                </a:solidFill>
                <a:latin typeface="微软雅黑" panose="020B0503020204020204" pitchFamily="34" charset="-122"/>
                <a:ea typeface="微软雅黑" panose="020B0503020204020204" pitchFamily="34" charset="-122"/>
              </a:rPr>
              <a:t>x 2</a:t>
            </a:r>
            <a:r>
              <a:rPr lang="en-US" altLang="zh-CN" baseline="30000">
                <a:solidFill>
                  <a:srgbClr val="0000FF"/>
                </a:solidFill>
                <a:latin typeface="微软雅黑" panose="020B0503020204020204" pitchFamily="34" charset="-122"/>
                <a:ea typeface="微软雅黑" panose="020B0503020204020204" pitchFamily="34" charset="-122"/>
              </a:rPr>
              <a:t>7</a:t>
            </a:r>
            <a:r>
              <a:rPr lang="zh-CN" altLang="en-US">
                <a:solidFill>
                  <a:srgbClr val="0000FF"/>
                </a:solidFill>
                <a:latin typeface="微软雅黑" panose="020B0503020204020204" pitchFamily="34" charset="-122"/>
                <a:ea typeface="微软雅黑" panose="020B0503020204020204" pitchFamily="34" charset="-122"/>
              </a:rPr>
              <a:t>块</a:t>
            </a:r>
            <a:r>
              <a:rPr lang="en-US" altLang="zh-CN">
                <a:solidFill>
                  <a:srgbClr val="0000FF"/>
                </a:solidFill>
                <a:latin typeface="微软雅黑" panose="020B0503020204020204" pitchFamily="34" charset="-122"/>
                <a:ea typeface="微软雅黑" panose="020B0503020204020204" pitchFamily="34" charset="-122"/>
              </a:rPr>
              <a:t>x 2</a:t>
            </a:r>
            <a:r>
              <a:rPr lang="en-US" altLang="zh-CN" baseline="30000">
                <a:solidFill>
                  <a:srgbClr val="0000FF"/>
                </a:solidFill>
                <a:latin typeface="微软雅黑" panose="020B0503020204020204" pitchFamily="34" charset="-122"/>
                <a:ea typeface="微软雅黑" panose="020B0503020204020204" pitchFamily="34" charset="-122"/>
              </a:rPr>
              <a:t>5</a:t>
            </a:r>
            <a:r>
              <a:rPr lang="en-US" altLang="zh-CN">
                <a:solidFill>
                  <a:srgbClr val="0000FF"/>
                </a:solidFill>
                <a:latin typeface="微软雅黑" panose="020B0503020204020204" pitchFamily="34" charset="-122"/>
                <a:ea typeface="微软雅黑" panose="020B0503020204020204" pitchFamily="34" charset="-122"/>
              </a:rPr>
              <a:t>B/</a:t>
            </a:r>
            <a:r>
              <a:rPr lang="zh-CN" altLang="en-US">
                <a:solidFill>
                  <a:srgbClr val="0000FF"/>
                </a:solidFill>
                <a:latin typeface="微软雅黑" panose="020B0503020204020204" pitchFamily="34" charset="-122"/>
                <a:ea typeface="微软雅黑" panose="020B0503020204020204" pitchFamily="34" charset="-122"/>
              </a:rPr>
              <a:t>块</a:t>
            </a:r>
          </a:p>
          <a:p>
            <a:pPr eaLnBrk="1" hangingPunct="1">
              <a:buFontTx/>
              <a:buNone/>
            </a:pPr>
            <a:r>
              <a:rPr lang="en-US" altLang="zh-CN">
                <a:solidFill>
                  <a:srgbClr val="0000FF"/>
                </a:solidFill>
                <a:latin typeface="微软雅黑" panose="020B0503020204020204" pitchFamily="34" charset="-122"/>
                <a:ea typeface="微软雅黑" panose="020B0503020204020204" pitchFamily="34" charset="-122"/>
              </a:rPr>
              <a:t> Cache：8KB=128</a:t>
            </a:r>
            <a:r>
              <a:rPr lang="zh-CN" altLang="en-US">
                <a:solidFill>
                  <a:srgbClr val="0000FF"/>
                </a:solidFill>
                <a:latin typeface="微软雅黑" panose="020B0503020204020204" pitchFamily="34" charset="-122"/>
                <a:ea typeface="微软雅黑" panose="020B0503020204020204" pitchFamily="34" charset="-122"/>
              </a:rPr>
              <a:t>组</a:t>
            </a:r>
            <a:r>
              <a:rPr lang="en-US" altLang="zh-CN">
                <a:solidFill>
                  <a:srgbClr val="0000FF"/>
                </a:solidFill>
                <a:latin typeface="微软雅黑" panose="020B0503020204020204" pitchFamily="34" charset="-122"/>
                <a:ea typeface="微软雅黑" panose="020B0503020204020204" pitchFamily="34" charset="-122"/>
              </a:rPr>
              <a:t>x2</a:t>
            </a:r>
            <a:r>
              <a:rPr lang="zh-CN" altLang="en-US">
                <a:solidFill>
                  <a:srgbClr val="0000FF"/>
                </a:solidFill>
                <a:latin typeface="微软雅黑" panose="020B0503020204020204" pitchFamily="34" charset="-122"/>
                <a:ea typeface="微软雅黑" panose="020B0503020204020204" pitchFamily="34" charset="-122"/>
              </a:rPr>
              <a:t>行</a:t>
            </a:r>
            <a:r>
              <a:rPr lang="en-US" altLang="zh-CN">
                <a:solidFill>
                  <a:srgbClr val="0000FF"/>
                </a:solidFill>
                <a:latin typeface="微软雅黑" panose="020B0503020204020204" pitchFamily="34" charset="-122"/>
                <a:ea typeface="微软雅黑" panose="020B0503020204020204" pitchFamily="34" charset="-122"/>
              </a:rPr>
              <a:t>/</a:t>
            </a:r>
            <a:r>
              <a:rPr lang="zh-CN" altLang="en-US">
                <a:solidFill>
                  <a:srgbClr val="0000FF"/>
                </a:solidFill>
                <a:latin typeface="微软雅黑" panose="020B0503020204020204" pitchFamily="34" charset="-122"/>
                <a:ea typeface="微软雅黑" panose="020B0503020204020204" pitchFamily="34" charset="-122"/>
              </a:rPr>
              <a:t>组 </a:t>
            </a:r>
          </a:p>
        </p:txBody>
      </p:sp>
      <p:sp>
        <p:nvSpPr>
          <p:cNvPr id="483343" name="Rectangle 15"/>
          <p:cNvSpPr>
            <a:spLocks noChangeArrowheads="1"/>
          </p:cNvSpPr>
          <p:nvPr/>
        </p:nvSpPr>
        <p:spPr bwMode="auto">
          <a:xfrm>
            <a:off x="1852613" y="1684338"/>
            <a:ext cx="269081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10000"/>
              </a:lnSpc>
              <a:spcBef>
                <a:spcPct val="20000"/>
              </a:spcBef>
              <a:buNone/>
            </a:pPr>
            <a:r>
              <a:rPr kumimoji="1" lang="zh-CN" altLang="en-US" sz="1800" dirty="0">
                <a:solidFill>
                  <a:srgbClr val="000099"/>
                </a:solidFill>
                <a:latin typeface="微软雅黑" panose="020B0503020204020204" pitchFamily="34" charset="-122"/>
                <a:ea typeface="微软雅黑" panose="020B0503020204020204" pitchFamily="34" charset="-122"/>
              </a:rPr>
              <a:t>替换算法：</a:t>
            </a:r>
          </a:p>
          <a:p>
            <a:pPr eaLnBrk="1" hangingPunct="1">
              <a:lnSpc>
                <a:spcPct val="110000"/>
              </a:lnSpc>
              <a:spcBef>
                <a:spcPct val="20000"/>
              </a:spcBef>
              <a:buNone/>
            </a:pPr>
            <a:r>
              <a:rPr kumimoji="1" lang="en-US" altLang="zh-CN" sz="1800" dirty="0">
                <a:solidFill>
                  <a:srgbClr val="CC0000"/>
                </a:solidFill>
                <a:latin typeface="微软雅黑" panose="020B0503020204020204" pitchFamily="34" charset="-122"/>
                <a:ea typeface="微软雅黑" panose="020B0503020204020204" pitchFamily="34" charset="-122"/>
              </a:rPr>
              <a:t>LRU，</a:t>
            </a:r>
            <a:r>
              <a:rPr kumimoji="1" lang="zh-CN" altLang="en-US" sz="1800" dirty="0">
                <a:solidFill>
                  <a:srgbClr val="CC0000"/>
                </a:solidFill>
                <a:latin typeface="微软雅黑" panose="020B0503020204020204" pitchFamily="34" charset="-122"/>
                <a:ea typeface="微软雅黑" panose="020B0503020204020204" pitchFamily="34" charset="-122"/>
              </a:rPr>
              <a:t>每组一位</a:t>
            </a:r>
            <a:r>
              <a:rPr kumimoji="1" lang="en-US" altLang="zh-CN" sz="1800" dirty="0">
                <a:solidFill>
                  <a:srgbClr val="CC0000"/>
                </a:solidFill>
                <a:latin typeface="微软雅黑" panose="020B0503020204020204" pitchFamily="34" charset="-122"/>
                <a:ea typeface="微软雅黑" panose="020B0503020204020204" pitchFamily="34" charset="-122"/>
              </a:rPr>
              <a:t>LRU</a:t>
            </a:r>
            <a:r>
              <a:rPr kumimoji="1" lang="zh-CN" altLang="en-US" sz="1800" dirty="0">
                <a:solidFill>
                  <a:srgbClr val="CC0000"/>
                </a:solidFill>
                <a:latin typeface="微软雅黑" panose="020B0503020204020204" pitchFamily="34" charset="-122"/>
                <a:ea typeface="微软雅黑" panose="020B0503020204020204" pitchFamily="34" charset="-122"/>
              </a:rPr>
              <a:t>位</a:t>
            </a: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0：下次淘汰第0路</a:t>
            </a: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1：下次淘汰第1路</a:t>
            </a:r>
          </a:p>
          <a:p>
            <a:pPr eaLnBrk="1" hangingPunct="1">
              <a:lnSpc>
                <a:spcPct val="110000"/>
              </a:lnSpc>
              <a:spcBef>
                <a:spcPct val="20000"/>
              </a:spcBef>
              <a:buNone/>
            </a:pPr>
            <a:r>
              <a:rPr kumimoji="1" lang="zh-CN" altLang="en-US" sz="1800" dirty="0">
                <a:solidFill>
                  <a:srgbClr val="000099"/>
                </a:solidFill>
                <a:latin typeface="微软雅黑" panose="020B0503020204020204" pitchFamily="34" charset="-122"/>
                <a:ea typeface="微软雅黑" panose="020B0503020204020204" pitchFamily="34" charset="-122"/>
              </a:rPr>
              <a:t>写策略：</a:t>
            </a: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默认为</a:t>
            </a:r>
            <a:r>
              <a:rPr kumimoji="1" lang="en-US" altLang="zh-CN" sz="1800" dirty="0">
                <a:solidFill>
                  <a:srgbClr val="CC0000"/>
                </a:solidFill>
                <a:latin typeface="微软雅黑" panose="020B0503020204020204" pitchFamily="34" charset="-122"/>
                <a:ea typeface="微软雅黑" panose="020B0503020204020204" pitchFamily="34" charset="-122"/>
              </a:rPr>
              <a:t>Write Back，</a:t>
            </a: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可动态设置为</a:t>
            </a:r>
            <a:r>
              <a:rPr kumimoji="1" lang="en-US" altLang="zh-CN" sz="1800" dirty="0">
                <a:solidFill>
                  <a:srgbClr val="CC0000"/>
                </a:solidFill>
                <a:latin typeface="微软雅黑" panose="020B0503020204020204" pitchFamily="34" charset="-122"/>
                <a:ea typeface="微软雅黑" panose="020B0503020204020204" pitchFamily="34" charset="-122"/>
              </a:rPr>
              <a:t>Write Through。</a:t>
            </a:r>
          </a:p>
          <a:p>
            <a:pPr eaLnBrk="1" hangingPunct="1">
              <a:lnSpc>
                <a:spcPct val="110000"/>
              </a:lnSpc>
              <a:spcBef>
                <a:spcPct val="20000"/>
              </a:spcBef>
              <a:buNone/>
            </a:pPr>
            <a:r>
              <a:rPr kumimoji="1" lang="en-US" altLang="zh-CN" sz="1800" dirty="0">
                <a:solidFill>
                  <a:srgbClr val="000099"/>
                </a:solidFill>
                <a:latin typeface="微软雅黑" panose="020B0503020204020204" pitchFamily="34" charset="-122"/>
                <a:ea typeface="微软雅黑" panose="020B0503020204020204" pitchFamily="34" charset="-122"/>
              </a:rPr>
              <a:t>Cache</a:t>
            </a:r>
            <a:r>
              <a:rPr kumimoji="1" lang="zh-CN" altLang="en-US" sz="1800" dirty="0">
                <a:solidFill>
                  <a:srgbClr val="000099"/>
                </a:solidFill>
                <a:latin typeface="微软雅黑" panose="020B0503020204020204" pitchFamily="34" charset="-122"/>
                <a:ea typeface="微软雅黑" panose="020B0503020204020204" pitchFamily="34" charset="-122"/>
              </a:rPr>
              <a:t>一致性：</a:t>
            </a:r>
          </a:p>
          <a:p>
            <a:pPr eaLnBrk="1" hangingPunct="1">
              <a:lnSpc>
                <a:spcPct val="110000"/>
              </a:lnSpc>
              <a:spcBef>
                <a:spcPct val="20000"/>
              </a:spcBef>
              <a:buNone/>
            </a:pPr>
            <a:r>
              <a:rPr kumimoji="1" lang="zh-CN" altLang="en-US" sz="1800" dirty="0">
                <a:solidFill>
                  <a:srgbClr val="CC0000"/>
                </a:solidFill>
                <a:latin typeface="微软雅黑" panose="020B0503020204020204" pitchFamily="34" charset="-122"/>
                <a:ea typeface="微软雅黑" panose="020B0503020204020204" pitchFamily="34" charset="-122"/>
              </a:rPr>
              <a:t>支持</a:t>
            </a:r>
            <a:r>
              <a:rPr kumimoji="1" lang="en-US" altLang="zh-CN" sz="1800" dirty="0">
                <a:solidFill>
                  <a:srgbClr val="CC0000"/>
                </a:solidFill>
                <a:latin typeface="微软雅黑" panose="020B0503020204020204" pitchFamily="34" charset="-122"/>
                <a:ea typeface="微软雅黑" panose="020B0503020204020204" pitchFamily="34" charset="-122"/>
              </a:rPr>
              <a:t>MESI</a:t>
            </a:r>
            <a:r>
              <a:rPr kumimoji="1" lang="zh-CN" altLang="en-US" sz="1800" dirty="0">
                <a:solidFill>
                  <a:srgbClr val="CC0000"/>
                </a:solidFill>
                <a:latin typeface="微软雅黑" panose="020B0503020204020204" pitchFamily="34" charset="-122"/>
                <a:ea typeface="微软雅黑" panose="020B0503020204020204" pitchFamily="34" charset="-122"/>
              </a:rPr>
              <a:t>协议</a:t>
            </a:r>
            <a:endParaRPr kumimoji="1" lang="en-US" altLang="zh-CN" sz="1800"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M</a:t>
            </a:r>
            <a:r>
              <a:rPr kumimoji="1" lang="zh-CN" altLang="en-US" sz="1800" dirty="0">
                <a:solidFill>
                  <a:srgbClr val="993300"/>
                </a:solidFill>
                <a:latin typeface="微软雅黑" panose="020B0503020204020204" pitchFamily="34" charset="-122"/>
                <a:ea typeface="微软雅黑" panose="020B0503020204020204" pitchFamily="34" charset="-122"/>
              </a:rPr>
              <a:t>：修改</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E</a:t>
            </a:r>
            <a:r>
              <a:rPr kumimoji="1" lang="zh-CN" altLang="en-US" sz="1800" dirty="0">
                <a:solidFill>
                  <a:srgbClr val="993300"/>
                </a:solidFill>
                <a:latin typeface="微软雅黑" panose="020B0503020204020204" pitchFamily="34" charset="-122"/>
                <a:ea typeface="微软雅黑" panose="020B0503020204020204" pitchFamily="34" charset="-122"/>
              </a:rPr>
              <a:t>：互斥</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S</a:t>
            </a:r>
            <a:r>
              <a:rPr kumimoji="1" lang="zh-CN" altLang="en-US" sz="1800" dirty="0">
                <a:solidFill>
                  <a:srgbClr val="993300"/>
                </a:solidFill>
                <a:latin typeface="微软雅黑" panose="020B0503020204020204" pitchFamily="34" charset="-122"/>
                <a:ea typeface="微软雅黑" panose="020B0503020204020204" pitchFamily="34" charset="-122"/>
              </a:rPr>
              <a:t>：共享</a:t>
            </a:r>
            <a:endParaRPr kumimoji="1" lang="en-US" altLang="zh-CN" sz="1800" dirty="0">
              <a:solidFill>
                <a:srgbClr val="993300"/>
              </a:solidFill>
              <a:latin typeface="微软雅黑" panose="020B0503020204020204" pitchFamily="34" charset="-122"/>
              <a:ea typeface="微软雅黑" panose="020B0503020204020204" pitchFamily="34" charset="-122"/>
            </a:endParaRPr>
          </a:p>
          <a:p>
            <a:pPr eaLnBrk="1" hangingPunct="1">
              <a:lnSpc>
                <a:spcPct val="110000"/>
              </a:lnSpc>
              <a:spcBef>
                <a:spcPct val="20000"/>
              </a:spcBef>
              <a:buNone/>
            </a:pPr>
            <a:r>
              <a:rPr kumimoji="1" lang="en-US" altLang="zh-CN" sz="1800" dirty="0">
                <a:solidFill>
                  <a:srgbClr val="993300"/>
                </a:solidFill>
                <a:latin typeface="微软雅黑" panose="020B0503020204020204" pitchFamily="34" charset="-122"/>
                <a:ea typeface="微软雅黑" panose="020B0503020204020204" pitchFamily="34" charset="-122"/>
              </a:rPr>
              <a:t>I</a:t>
            </a:r>
            <a:r>
              <a:rPr kumimoji="1" lang="zh-CN" altLang="en-US" sz="1800" dirty="0">
                <a:solidFill>
                  <a:srgbClr val="993300"/>
                </a:solidFill>
                <a:latin typeface="微软雅黑" panose="020B0503020204020204" pitchFamily="34" charset="-122"/>
                <a:ea typeface="微软雅黑" panose="020B0503020204020204" pitchFamily="34" charset="-122"/>
              </a:rPr>
              <a:t>：无效</a:t>
            </a:r>
          </a:p>
        </p:txBody>
      </p:sp>
      <p:pic>
        <p:nvPicPr>
          <p:cNvPr id="12288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076" y="615951"/>
            <a:ext cx="24860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9589" y="2833689"/>
            <a:ext cx="24288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700" y="615951"/>
            <a:ext cx="233838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0701" y="2803526"/>
            <a:ext cx="24923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9"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5951" y="5146675"/>
            <a:ext cx="44862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图片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9939" y="1830389"/>
            <a:ext cx="99218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603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83343">
                                            <p:txEl>
                                              <p:pRg st="0" end="0"/>
                                            </p:txEl>
                                          </p:spTgt>
                                        </p:tgtEl>
                                        <p:attrNameLst>
                                          <p:attrName>style.visibility</p:attrName>
                                        </p:attrNameLst>
                                      </p:cBhvr>
                                      <p:to>
                                        <p:strVal val="visible"/>
                                      </p:to>
                                    </p:set>
                                    <p:animEffect transition="in" filter="randombar(horizontal)">
                                      <p:cBhvr>
                                        <p:cTn id="7" dur="500"/>
                                        <p:tgtEl>
                                          <p:spTgt spid="48334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83343">
                                            <p:txEl>
                                              <p:pRg st="1" end="1"/>
                                            </p:txEl>
                                          </p:spTgt>
                                        </p:tgtEl>
                                        <p:attrNameLst>
                                          <p:attrName>style.visibility</p:attrName>
                                        </p:attrNameLst>
                                      </p:cBhvr>
                                      <p:to>
                                        <p:strVal val="visible"/>
                                      </p:to>
                                    </p:set>
                                    <p:animEffect transition="in" filter="randombar(horizontal)">
                                      <p:cBhvr>
                                        <p:cTn id="10" dur="500"/>
                                        <p:tgtEl>
                                          <p:spTgt spid="48334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83343">
                                            <p:txEl>
                                              <p:pRg st="2" end="2"/>
                                            </p:txEl>
                                          </p:spTgt>
                                        </p:tgtEl>
                                        <p:attrNameLst>
                                          <p:attrName>style.visibility</p:attrName>
                                        </p:attrNameLst>
                                      </p:cBhvr>
                                      <p:to>
                                        <p:strVal val="visible"/>
                                      </p:to>
                                    </p:set>
                                    <p:animEffect transition="in" filter="randombar(horizontal)">
                                      <p:cBhvr>
                                        <p:cTn id="13" dur="500"/>
                                        <p:tgtEl>
                                          <p:spTgt spid="48334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83343">
                                            <p:txEl>
                                              <p:pRg st="3" end="3"/>
                                            </p:txEl>
                                          </p:spTgt>
                                        </p:tgtEl>
                                        <p:attrNameLst>
                                          <p:attrName>style.visibility</p:attrName>
                                        </p:attrNameLst>
                                      </p:cBhvr>
                                      <p:to>
                                        <p:strVal val="visible"/>
                                      </p:to>
                                    </p:set>
                                    <p:animEffect transition="in" filter="randombar(horizontal)">
                                      <p:cBhvr>
                                        <p:cTn id="16" dur="500"/>
                                        <p:tgtEl>
                                          <p:spTgt spid="4833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nodeType="clickEffect">
                                  <p:stCondLst>
                                    <p:cond delay="0"/>
                                  </p:stCondLst>
                                  <p:childTnLst>
                                    <p:set>
                                      <p:cBhvr>
                                        <p:cTn id="20" dur="1" fill="hold">
                                          <p:stCondLst>
                                            <p:cond delay="0"/>
                                          </p:stCondLst>
                                        </p:cTn>
                                        <p:tgtEl>
                                          <p:spTgt spid="483343">
                                            <p:txEl>
                                              <p:pRg st="4" end="4"/>
                                            </p:txEl>
                                          </p:spTgt>
                                        </p:tgtEl>
                                        <p:attrNameLst>
                                          <p:attrName>style.visibility</p:attrName>
                                        </p:attrNameLst>
                                      </p:cBhvr>
                                      <p:to>
                                        <p:strVal val="visible"/>
                                      </p:to>
                                    </p:set>
                                    <p:animEffect transition="in" filter="randombar(horizontal)">
                                      <p:cBhvr>
                                        <p:cTn id="21" dur="500"/>
                                        <p:tgtEl>
                                          <p:spTgt spid="48334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483343">
                                            <p:txEl>
                                              <p:pRg st="5" end="5"/>
                                            </p:txEl>
                                          </p:spTgt>
                                        </p:tgtEl>
                                        <p:attrNameLst>
                                          <p:attrName>style.visibility</p:attrName>
                                        </p:attrNameLst>
                                      </p:cBhvr>
                                      <p:to>
                                        <p:strVal val="visible"/>
                                      </p:to>
                                    </p:set>
                                    <p:animEffect transition="in" filter="randombar(horizontal)">
                                      <p:cBhvr>
                                        <p:cTn id="24" dur="500"/>
                                        <p:tgtEl>
                                          <p:spTgt spid="48334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483343">
                                            <p:txEl>
                                              <p:pRg st="6" end="6"/>
                                            </p:txEl>
                                          </p:spTgt>
                                        </p:tgtEl>
                                        <p:attrNameLst>
                                          <p:attrName>style.visibility</p:attrName>
                                        </p:attrNameLst>
                                      </p:cBhvr>
                                      <p:to>
                                        <p:strVal val="visible"/>
                                      </p:to>
                                    </p:set>
                                    <p:animEffect transition="in" filter="randombar(horizontal)">
                                      <p:cBhvr>
                                        <p:cTn id="27" dur="500"/>
                                        <p:tgtEl>
                                          <p:spTgt spid="48334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483343">
                                            <p:txEl>
                                              <p:pRg st="7" end="7"/>
                                            </p:txEl>
                                          </p:spTgt>
                                        </p:tgtEl>
                                        <p:attrNameLst>
                                          <p:attrName>style.visibility</p:attrName>
                                        </p:attrNameLst>
                                      </p:cBhvr>
                                      <p:to>
                                        <p:strVal val="visible"/>
                                      </p:to>
                                    </p:set>
                                    <p:animEffect transition="in" filter="randombar(horizontal)">
                                      <p:cBhvr>
                                        <p:cTn id="32" dur="500"/>
                                        <p:tgtEl>
                                          <p:spTgt spid="483343">
                                            <p:txEl>
                                              <p:pRg st="7" end="7"/>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483343">
                                            <p:txEl>
                                              <p:pRg st="8" end="8"/>
                                            </p:txEl>
                                          </p:spTgt>
                                        </p:tgtEl>
                                        <p:attrNameLst>
                                          <p:attrName>style.visibility</p:attrName>
                                        </p:attrNameLst>
                                      </p:cBhvr>
                                      <p:to>
                                        <p:strVal val="visible"/>
                                      </p:to>
                                    </p:set>
                                    <p:animEffect transition="in" filter="randombar(horizontal)">
                                      <p:cBhvr>
                                        <p:cTn id="35" dur="500"/>
                                        <p:tgtEl>
                                          <p:spTgt spid="483343">
                                            <p:txEl>
                                              <p:pRg st="8" end="8"/>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483343">
                                            <p:txEl>
                                              <p:pRg st="9" end="9"/>
                                            </p:txEl>
                                          </p:spTgt>
                                        </p:tgtEl>
                                        <p:attrNameLst>
                                          <p:attrName>style.visibility</p:attrName>
                                        </p:attrNameLst>
                                      </p:cBhvr>
                                      <p:to>
                                        <p:strVal val="visible"/>
                                      </p:to>
                                    </p:set>
                                    <p:animEffect transition="in" filter="randombar(horizontal)">
                                      <p:cBhvr>
                                        <p:cTn id="38" dur="500"/>
                                        <p:tgtEl>
                                          <p:spTgt spid="483343">
                                            <p:txEl>
                                              <p:pRg st="9" end="9"/>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483343">
                                            <p:txEl>
                                              <p:pRg st="10" end="10"/>
                                            </p:txEl>
                                          </p:spTgt>
                                        </p:tgtEl>
                                        <p:attrNameLst>
                                          <p:attrName>style.visibility</p:attrName>
                                        </p:attrNameLst>
                                      </p:cBhvr>
                                      <p:to>
                                        <p:strVal val="visible"/>
                                      </p:to>
                                    </p:set>
                                    <p:animEffect transition="in" filter="randombar(horizontal)">
                                      <p:cBhvr>
                                        <p:cTn id="41" dur="500"/>
                                        <p:tgtEl>
                                          <p:spTgt spid="483343">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483343">
                                            <p:txEl>
                                              <p:pRg st="11" end="11"/>
                                            </p:txEl>
                                          </p:spTgt>
                                        </p:tgtEl>
                                        <p:attrNameLst>
                                          <p:attrName>style.visibility</p:attrName>
                                        </p:attrNameLst>
                                      </p:cBhvr>
                                      <p:to>
                                        <p:strVal val="visible"/>
                                      </p:to>
                                    </p:set>
                                    <p:animEffect transition="in" filter="randombar(horizontal)">
                                      <p:cBhvr>
                                        <p:cTn id="44" dur="500"/>
                                        <p:tgtEl>
                                          <p:spTgt spid="483343">
                                            <p:txEl>
                                              <p:pRg st="11" end="11"/>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483343">
                                            <p:txEl>
                                              <p:pRg st="12" end="12"/>
                                            </p:txEl>
                                          </p:spTgt>
                                        </p:tgtEl>
                                        <p:attrNameLst>
                                          <p:attrName>style.visibility</p:attrName>
                                        </p:attrNameLst>
                                      </p:cBhvr>
                                      <p:to>
                                        <p:strVal val="visible"/>
                                      </p:to>
                                    </p:set>
                                    <p:animEffect transition="in" filter="randombar(horizontal)">
                                      <p:cBhvr>
                                        <p:cTn id="47" dur="500"/>
                                        <p:tgtEl>
                                          <p:spTgt spid="4833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 Pentium 4</a:t>
            </a:r>
            <a:r>
              <a:rPr lang="zh-CN" altLang="en-US" sz="2400" dirty="0"/>
              <a:t>的</a:t>
            </a:r>
            <a:r>
              <a:rPr lang="en-US" altLang="zh-CN" sz="2400" dirty="0"/>
              <a:t>Cache</a:t>
            </a:r>
            <a:r>
              <a:rPr lang="zh-CN" altLang="en-US" sz="2400" dirty="0"/>
              <a:t>示例</a:t>
            </a:r>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338" indent="-193675" eaLnBrk="0" hangingPunct="0">
              <a:lnSpc>
                <a:spcPct val="85000"/>
              </a:lnSpc>
              <a:spcBef>
                <a:spcPct val="40000"/>
              </a:spcBef>
              <a:buClr>
                <a:srgbClr val="001ADC"/>
              </a:buClr>
              <a:buSzPct val="100000"/>
              <a:buFont typeface="Wingdings" pitchFamily="2" charset="2"/>
              <a:buChar char="Ø"/>
              <a:defRPr/>
            </a:pPr>
            <a:endParaRPr lang="zh-CN" altLang="en-US" sz="1800" b="1">
              <a:solidFill>
                <a:schemeClr val="tx1"/>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6" y="764704"/>
            <a:ext cx="9649070" cy="602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8508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19336" y="232007"/>
            <a:ext cx="7010400" cy="479747"/>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3200" dirty="0">
                <a:latin typeface="Times New Roman" panose="02020603050405020304" pitchFamily="18" charset="0"/>
                <a:cs typeface="Times New Roman" panose="02020603050405020304" pitchFamily="18" charset="0"/>
              </a:rPr>
              <a:t> ARM Cortex-A15</a:t>
            </a:r>
            <a:endParaRPr lang="zh-CN" altLang="en-US" sz="3200" dirty="0">
              <a:latin typeface="Times New Roman" panose="02020603050405020304" pitchFamily="18" charset="0"/>
              <a:cs typeface="Times New Roman" panose="02020603050405020304" pitchFamily="18" charset="0"/>
            </a:endParaRPr>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338" indent="-193675" eaLnBrk="0" hangingPunct="0">
              <a:lnSpc>
                <a:spcPct val="85000"/>
              </a:lnSpc>
              <a:spcBef>
                <a:spcPct val="40000"/>
              </a:spcBef>
              <a:buClr>
                <a:srgbClr val="001ADC"/>
              </a:buClr>
              <a:buSzPct val="100000"/>
              <a:buFont typeface="Wingdings" pitchFamily="2" charset="2"/>
              <a:buChar char="Ø"/>
              <a:defRPr/>
            </a:pPr>
            <a:endParaRPr lang="zh-CN" altLang="en-US" sz="1800" b="1">
              <a:solidFill>
                <a:schemeClr val="tx1"/>
              </a:solidFill>
            </a:endParaRPr>
          </a:p>
        </p:txBody>
      </p:sp>
      <p:pic>
        <p:nvPicPr>
          <p:cNvPr id="5" name="Picture 44" descr="Eagle_New_Chip_600_zh"/>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903646" y="849313"/>
            <a:ext cx="6000666" cy="5755146"/>
          </a:xfrm>
          <a:prstGeom prst="rect">
            <a:avLst/>
          </a:prstGeom>
          <a:noFill/>
        </p:spPr>
      </p:pic>
    </p:spTree>
    <p:extLst>
      <p:ext uri="{BB962C8B-B14F-4D97-AF65-F5344CB8AC3E}">
        <p14:creationId xmlns:p14="http://schemas.microsoft.com/office/powerpoint/2010/main" val="604803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X86</a:t>
            </a:r>
            <a:r>
              <a:rPr lang="zh-CN" altLang="en-US" sz="2400" dirty="0"/>
              <a:t>系列 </a:t>
            </a:r>
            <a:r>
              <a:rPr lang="en-US" altLang="zh-CN" sz="2400" dirty="0"/>
              <a:t>CPU</a:t>
            </a:r>
            <a:endParaRPr lang="zh-CN" altLang="en-US" sz="2400" dirty="0"/>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338" indent="-193675" eaLnBrk="0" hangingPunct="0">
              <a:lnSpc>
                <a:spcPct val="85000"/>
              </a:lnSpc>
              <a:spcBef>
                <a:spcPct val="40000"/>
              </a:spcBef>
              <a:buClr>
                <a:srgbClr val="001ADC"/>
              </a:buClr>
              <a:buSzPct val="100000"/>
              <a:buFont typeface="Wingdings" pitchFamily="2" charset="2"/>
              <a:buChar char="Ø"/>
              <a:defRPr/>
            </a:pPr>
            <a:endParaRPr lang="zh-CN" altLang="en-US" sz="1800" b="1">
              <a:solidFill>
                <a:schemeClr val="tx1"/>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314" y="692696"/>
            <a:ext cx="7783374"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847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14917"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t>AMD quad-core</a:t>
            </a:r>
            <a:endParaRPr lang="zh-CN" altLang="en-US" sz="2400" dirty="0"/>
          </a:p>
        </p:txBody>
      </p:sp>
      <p:sp>
        <p:nvSpPr>
          <p:cNvPr id="7" name="禁止符 6"/>
          <p:cNvSpPr/>
          <p:nvPr/>
        </p:nvSpPr>
        <p:spPr bwMode="auto">
          <a:xfrm>
            <a:off x="11089219" y="3"/>
            <a:ext cx="1102783" cy="836613"/>
          </a:xfrm>
          <a:prstGeom prst="noSmoking">
            <a:avLst/>
          </a:prstGeom>
          <a:solidFill>
            <a:schemeClr val="accent2">
              <a:lumMod val="20000"/>
              <a:lumOff val="80000"/>
            </a:schemeClr>
          </a:solidFill>
          <a:ln w="12700" cap="flat" cmpd="sng" algn="ctr">
            <a:noFill/>
            <a:prstDash val="solid"/>
            <a:round/>
            <a:headEnd type="none" w="med" len="med"/>
            <a:tailEnd type="none" w="med" len="med"/>
          </a:ln>
          <a:effectLst/>
        </p:spPr>
        <p:txBody>
          <a:bodyPr lIns="63500" tIns="25400" rIns="63500" bIns="25400"/>
          <a:lstStyle/>
          <a:p>
            <a:pPr marL="668338" indent="-193675" eaLnBrk="0" hangingPunct="0">
              <a:lnSpc>
                <a:spcPct val="85000"/>
              </a:lnSpc>
              <a:spcBef>
                <a:spcPct val="40000"/>
              </a:spcBef>
              <a:buClr>
                <a:srgbClr val="001ADC"/>
              </a:buClr>
              <a:buSzPct val="100000"/>
              <a:buFont typeface="Wingdings" pitchFamily="2" charset="2"/>
              <a:buChar char="Ø"/>
              <a:defRPr/>
            </a:pPr>
            <a:endParaRPr lang="zh-CN" altLang="en-US" sz="1800" b="1">
              <a:solidFill>
                <a:schemeClr val="tx1"/>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095" y="838200"/>
            <a:ext cx="7779345" cy="583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04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60325" y="244152"/>
            <a:ext cx="8610600" cy="479747"/>
          </a:xfrm>
        </p:spPr>
        <p:txBody>
          <a:bodyPr/>
          <a:lstStyle/>
          <a:p>
            <a:r>
              <a:rPr lang="en-US" altLang="zh-CN" sz="3200" dirty="0"/>
              <a:t>Intel Core i7 organization</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836712"/>
            <a:ext cx="6509154" cy="59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042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22280" y="170204"/>
            <a:ext cx="7010400" cy="413639"/>
          </a:xfrm>
        </p:spPr>
        <p:txBody>
          <a:bodyPr vert="horz" wrap="square" lIns="91440" tIns="45720" rIns="91440" bIns="45720" numCol="1" anchor="ctr" anchorCtr="0" compatLnSpc="1">
            <a:prstTxWarp prst="textNoShape">
              <a:avLst/>
            </a:prstTxWarp>
            <a:spAutoFit/>
          </a:bodyPr>
          <a:lstStyle/>
          <a:p>
            <a:pPr eaLnBrk="1" hangingPunct="1"/>
            <a:r>
              <a:rPr lang="zh-CN" altLang="en-US" sz="2400" dirty="0"/>
              <a:t>缓存在现代计算机中无处不在</a:t>
            </a:r>
          </a:p>
        </p:txBody>
      </p:sp>
      <p:pic>
        <p:nvPicPr>
          <p:cNvPr id="73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052736"/>
            <a:ext cx="11946609" cy="500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605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5236"/>
                                        </p:tgtEl>
                                        <p:attrNameLst>
                                          <p:attrName>style.visibility</p:attrName>
                                        </p:attrNameLst>
                                      </p:cBhvr>
                                      <p:to>
                                        <p:strVal val="visible"/>
                                      </p:to>
                                    </p:set>
                                    <p:animEffect transition="in" filter="blinds(horizontal)">
                                      <p:cBhvr>
                                        <p:cTn id="7" dur="500"/>
                                        <p:tgtEl>
                                          <p:spTgt spid="73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19667" y="260648"/>
            <a:ext cx="103632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en-US" altLang="zh-CN" sz="2400" dirty="0">
                <a:latin typeface="Arial Unicode MS" panose="020B0604020202020204" pitchFamily="34" charset="-122"/>
              </a:rPr>
              <a:t>1.1 </a:t>
            </a:r>
            <a:r>
              <a:rPr lang="zh-CN" altLang="en-US" sz="2400" dirty="0">
                <a:latin typeface="Arial Unicode MS" panose="020B0604020202020204" pitchFamily="34" charset="-122"/>
              </a:rPr>
              <a:t>存储访问的局部性原理</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00" y="908720"/>
            <a:ext cx="9919892"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30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zh-CN" altLang="en-US" sz="2400"/>
              <a:t>不同类型存储器的性能价格差异</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381963801"/>
              </p:ext>
            </p:extLst>
          </p:nvPr>
        </p:nvGraphicFramePr>
        <p:xfrm>
          <a:off x="857251" y="1214438"/>
          <a:ext cx="10464801" cy="1485900"/>
        </p:xfrm>
        <a:graphic>
          <a:graphicData uri="http://schemas.openxmlformats.org/drawingml/2006/table">
            <a:tbl>
              <a:tblPr/>
              <a:tblGrid>
                <a:gridCol w="3488267">
                  <a:extLst>
                    <a:ext uri="{9D8B030D-6E8A-4147-A177-3AD203B41FA5}">
                      <a16:colId xmlns:a16="http://schemas.microsoft.com/office/drawing/2014/main" val="20000"/>
                    </a:ext>
                  </a:extLst>
                </a:gridCol>
                <a:gridCol w="3488267">
                  <a:extLst>
                    <a:ext uri="{9D8B030D-6E8A-4147-A177-3AD203B41FA5}">
                      <a16:colId xmlns:a16="http://schemas.microsoft.com/office/drawing/2014/main" val="20001"/>
                    </a:ext>
                  </a:extLst>
                </a:gridCol>
                <a:gridCol w="3488267">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rial" pitchFamily="34" charset="0"/>
                          <a:ea typeface="宋体" pitchFamily="2" charset="-122"/>
                        </a:rPr>
                        <a:t>存储器技术</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itchFamily="34" charset="0"/>
                          <a:ea typeface="宋体" pitchFamily="2" charset="-122"/>
                        </a:rPr>
                        <a:t>典型存取时间</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rial" pitchFamily="34" charset="0"/>
                          <a:ea typeface="宋体" pitchFamily="2" charset="-122"/>
                        </a:rPr>
                        <a:t>价格（￥</a:t>
                      </a:r>
                      <a:r>
                        <a:rPr kumimoji="0" lang="en-US" altLang="zh-CN" sz="1800" b="1" i="0" u="none" strike="noStrike" cap="none" normalizeH="0" baseline="0" dirty="0">
                          <a:ln>
                            <a:noFill/>
                          </a:ln>
                          <a:solidFill>
                            <a:srgbClr val="FFFFFF"/>
                          </a:solidFill>
                          <a:effectLst/>
                          <a:latin typeface="Arial" pitchFamily="34" charset="0"/>
                          <a:ea typeface="宋体" pitchFamily="2" charset="-122"/>
                        </a:rPr>
                        <a:t>/unit</a:t>
                      </a:r>
                      <a:r>
                        <a:rPr kumimoji="0" lang="zh-CN" altLang="en-US" sz="1800" b="1" i="0" u="none" strike="noStrike" cap="none" normalizeH="0" baseline="0" dirty="0">
                          <a:ln>
                            <a:noFill/>
                          </a:ln>
                          <a:solidFill>
                            <a:srgbClr val="FFFFFF"/>
                          </a:solidFill>
                          <a:effectLst/>
                          <a:latin typeface="Arial" pitchFamily="34" charset="0"/>
                          <a:ea typeface="宋体" pitchFamily="2" charset="-122"/>
                        </a:rPr>
                        <a:t>，</a:t>
                      </a:r>
                      <a:r>
                        <a:rPr kumimoji="0" lang="en-US" altLang="zh-CN" sz="1800" b="1" i="0" u="none" strike="noStrike" cap="none" normalizeH="0" baseline="0" dirty="0">
                          <a:ln>
                            <a:noFill/>
                          </a:ln>
                          <a:solidFill>
                            <a:srgbClr val="FFFFFF"/>
                          </a:solidFill>
                          <a:effectLst/>
                          <a:latin typeface="Arial" pitchFamily="34" charset="0"/>
                          <a:ea typeface="宋体" pitchFamily="2" charset="-122"/>
                        </a:rPr>
                        <a:t>2018</a:t>
                      </a:r>
                      <a:r>
                        <a:rPr kumimoji="0" lang="zh-CN" altLang="en-US" sz="1800" b="1" i="0" u="none" strike="noStrike" cap="none" normalizeH="0" baseline="0" dirty="0">
                          <a:ln>
                            <a:noFill/>
                          </a:ln>
                          <a:solidFill>
                            <a:srgbClr val="FFFFFF"/>
                          </a:solidFill>
                          <a:effectLst/>
                          <a:latin typeface="Arial" pitchFamily="34" charset="0"/>
                          <a:ea typeface="宋体" pitchFamily="2" charset="-122"/>
                        </a:rPr>
                        <a:t>）</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536D2"/>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itchFamily="34" charset="0"/>
                          <a:ea typeface="宋体" pitchFamily="2" charset="-122"/>
                        </a:rPr>
                        <a:t>SRAM</a:t>
                      </a:r>
                      <a:endParaRPr kumimoji="0" lang="zh-CN" altLang="en-US" sz="1800" b="0" i="0" u="none" strike="noStrike" cap="none" normalizeH="0" baseline="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0.5 ~ 5ns</a:t>
                      </a:r>
                      <a:endParaRPr kumimoji="0" lang="zh-CN" altLang="en-US" sz="1800" b="0" i="0" u="none" strike="noStrike" cap="none" normalizeH="0" baseline="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~300yuan/MB</a:t>
                      </a:r>
                      <a:endParaRPr kumimoji="0" lang="zh-CN" altLang="en-US" sz="1800" b="0" i="0" u="none" strike="noStrike" cap="none" normalizeH="0" baseline="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itchFamily="34" charset="0"/>
                          <a:ea typeface="宋体" pitchFamily="2" charset="-122"/>
                        </a:rPr>
                        <a:t>DRAM</a:t>
                      </a:r>
                      <a:endParaRPr kumimoji="0" lang="zh-CN" altLang="en-US" sz="1800" b="0" i="0" u="none" strike="noStrike" cap="none" normalizeH="0" baseline="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10 ~ 50ns</a:t>
                      </a:r>
                      <a:endParaRPr kumimoji="0" lang="zh-CN" altLang="en-US" sz="1800" b="0" i="0" u="none" strike="noStrike" cap="none" normalizeH="0" baseline="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~40 Yuan/GB</a:t>
                      </a:r>
                      <a:endParaRPr kumimoji="0" lang="zh-CN" altLang="en-US" sz="1800" b="0" i="0" u="none" strike="noStrike" cap="none" normalizeH="0" baseline="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F7"/>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Arial" pitchFamily="34" charset="0"/>
                          <a:ea typeface="宋体" pitchFamily="2" charset="-122"/>
                        </a:rPr>
                        <a:t>磁盘</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5*10</a:t>
                      </a:r>
                      <a:r>
                        <a:rPr kumimoji="0" lang="en-US" altLang="zh-CN" sz="1800" b="0" i="0" u="none" strike="noStrike" cap="none" normalizeH="0" baseline="30000" dirty="0">
                          <a:ln>
                            <a:noFill/>
                          </a:ln>
                          <a:solidFill>
                            <a:srgbClr val="000000"/>
                          </a:solidFill>
                          <a:effectLst/>
                          <a:latin typeface="Arial" pitchFamily="34" charset="0"/>
                          <a:ea typeface="宋体" pitchFamily="2" charset="-122"/>
                        </a:rPr>
                        <a:t>6 </a:t>
                      </a:r>
                      <a:r>
                        <a:rPr kumimoji="0" lang="en-US" altLang="zh-CN" sz="1800" b="0" i="0" u="none" strike="noStrike" cap="none" normalizeH="0" baseline="0" dirty="0">
                          <a:ln>
                            <a:noFill/>
                          </a:ln>
                          <a:solidFill>
                            <a:srgbClr val="000000"/>
                          </a:solidFill>
                          <a:effectLst/>
                          <a:latin typeface="Arial" pitchFamily="34" charset="0"/>
                          <a:ea typeface="宋体" pitchFamily="2" charset="-122"/>
                        </a:rPr>
                        <a:t>~ 20*10</a:t>
                      </a:r>
                      <a:r>
                        <a:rPr kumimoji="0" lang="en-US" altLang="zh-CN" sz="1800" b="0" i="0" u="none" strike="noStrike" cap="none" normalizeH="0" baseline="30000" dirty="0">
                          <a:ln>
                            <a:noFill/>
                          </a:ln>
                          <a:solidFill>
                            <a:srgbClr val="000000"/>
                          </a:solidFill>
                          <a:effectLst/>
                          <a:latin typeface="Arial" pitchFamily="34" charset="0"/>
                          <a:ea typeface="宋体" pitchFamily="2" charset="-122"/>
                        </a:rPr>
                        <a:t>6</a:t>
                      </a:r>
                      <a:r>
                        <a:rPr kumimoji="0" lang="en-US" altLang="zh-CN" sz="1800" b="0" i="0" u="none" strike="noStrike" cap="none" normalizeH="0" baseline="0" dirty="0">
                          <a:ln>
                            <a:noFill/>
                          </a:ln>
                          <a:solidFill>
                            <a:srgbClr val="000000"/>
                          </a:solidFill>
                          <a:effectLst/>
                          <a:latin typeface="Arial" pitchFamily="34" charset="0"/>
                          <a:ea typeface="宋体" pitchFamily="2" charset="-122"/>
                        </a:rPr>
                        <a:t>ns</a:t>
                      </a:r>
                      <a:endParaRPr kumimoji="0" lang="zh-CN" altLang="en-US" sz="1800" b="0" i="0" u="none" strike="noStrike" cap="none" normalizeH="0" baseline="3000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Arial" pitchFamily="34" charset="0"/>
                          <a:ea typeface="宋体" pitchFamily="2" charset="-122"/>
                        </a:rPr>
                        <a:t>~300Yuan/TB</a:t>
                      </a:r>
                      <a:endParaRPr kumimoji="0" lang="zh-CN" altLang="en-US" sz="1800" b="0" i="0" u="none" strike="noStrike" cap="none" normalizeH="0" baseline="0" dirty="0">
                        <a:ln>
                          <a:noFill/>
                        </a:ln>
                        <a:solidFill>
                          <a:srgbClr val="000000"/>
                        </a:solidFill>
                        <a:effectLst/>
                        <a:latin typeface="Arial" pitchFamily="34" charset="0"/>
                        <a:ea typeface="宋体" pitchFamily="2" charset="-122"/>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EE"/>
                    </a:solidFill>
                  </a:tcPr>
                </a:tc>
                <a:extLst>
                  <a:ext uri="{0D108BD9-81ED-4DB2-BD59-A6C34878D82A}">
                    <a16:rowId xmlns:a16="http://schemas.microsoft.com/office/drawing/2014/main" val="10003"/>
                  </a:ext>
                </a:extLst>
              </a:tr>
            </a:tbl>
          </a:graphicData>
        </a:graphic>
      </p:graphicFrame>
      <p:sp>
        <p:nvSpPr>
          <p:cNvPr id="5" name="Rectangle 3"/>
          <p:cNvSpPr txBox="1">
            <a:spLocks noChangeArrowheads="1"/>
          </p:cNvSpPr>
          <p:nvPr/>
        </p:nvSpPr>
        <p:spPr bwMode="auto">
          <a:xfrm>
            <a:off x="857251" y="3068961"/>
            <a:ext cx="10668000" cy="1340880"/>
          </a:xfrm>
          <a:prstGeom prst="rect">
            <a:avLst/>
          </a:prstGeom>
          <a:noFill/>
          <a:ln w="12700">
            <a:noFill/>
            <a:miter lim="800000"/>
            <a:headEnd/>
            <a:tailEnd/>
          </a:ln>
          <a:effectLst/>
        </p:spPr>
        <p:txBody>
          <a:bodyPr lIns="63500" tIns="25400" rIns="63500" bIns="25400">
            <a:spAutoFit/>
          </a:bodyPr>
          <a:lstStyle/>
          <a:p>
            <a:pPr marL="284163" indent="-284163" eaLnBrk="0" hangingPunct="0">
              <a:spcBef>
                <a:spcPct val="10000"/>
              </a:spcBef>
              <a:spcAft>
                <a:spcPct val="10000"/>
              </a:spcAft>
              <a:buClr>
                <a:srgbClr val="FF0000"/>
              </a:buClr>
              <a:buSzPct val="100000"/>
              <a:buFont typeface="Wingdings" pitchFamily="2" charset="2"/>
              <a:buChar char="v"/>
              <a:defRPr/>
            </a:pPr>
            <a:r>
              <a:rPr lang="zh-CN" altLang="en-US" sz="2400" b="1" kern="0" dirty="0">
                <a:solidFill>
                  <a:schemeClr val="tx1"/>
                </a:solidFill>
                <a:latin typeface="+mn-lt"/>
              </a:rPr>
              <a:t>高速缓冲存储器产生的前提</a:t>
            </a:r>
          </a:p>
          <a:p>
            <a:pPr marL="668338" lvl="1" indent="-193675" eaLnBrk="0" hangingPunct="0">
              <a:spcBef>
                <a:spcPct val="10000"/>
              </a:spcBef>
              <a:spcAft>
                <a:spcPct val="10000"/>
              </a:spcAft>
              <a:buClr>
                <a:srgbClr val="001ADC"/>
              </a:buClr>
              <a:buSzPct val="100000"/>
              <a:buFont typeface="Wingdings" pitchFamily="2" charset="2"/>
              <a:buChar char="Ø"/>
              <a:defRPr/>
            </a:pPr>
            <a:r>
              <a:rPr lang="zh-CN" altLang="en-US" sz="2000" b="1" kern="0" dirty="0">
                <a:solidFill>
                  <a:schemeClr val="tx1"/>
                </a:solidFill>
                <a:latin typeface="宋体" pitchFamily="2" charset="-122"/>
              </a:rPr>
              <a:t>单级存储系统中,主存的存储速度与</a:t>
            </a:r>
            <a:r>
              <a:rPr lang="en-US" altLang="zh-CN" sz="2000" b="1" kern="0" dirty="0">
                <a:solidFill>
                  <a:schemeClr val="tx1"/>
                </a:solidFill>
                <a:latin typeface="Times New Roman" pitchFamily="18" charset="0"/>
                <a:cs typeface="Times New Roman" pitchFamily="18" charset="0"/>
              </a:rPr>
              <a:t>CPU</a:t>
            </a:r>
            <a:r>
              <a:rPr lang="zh-CN" altLang="en-US" sz="2000" b="1" kern="0" dirty="0">
                <a:solidFill>
                  <a:schemeClr val="tx1"/>
                </a:solidFill>
                <a:latin typeface="宋体" pitchFamily="2" charset="-122"/>
              </a:rPr>
              <a:t>的速度不匹配，造成</a:t>
            </a:r>
            <a:r>
              <a:rPr lang="en-US" altLang="zh-CN" sz="2000" b="1" kern="0" dirty="0">
                <a:solidFill>
                  <a:schemeClr val="tx1"/>
                </a:solidFill>
                <a:latin typeface="Times New Roman" pitchFamily="18" charset="0"/>
              </a:rPr>
              <a:t>CPU</a:t>
            </a:r>
            <a:r>
              <a:rPr lang="zh-CN" altLang="en-US" sz="2000" b="1" kern="0" dirty="0">
                <a:solidFill>
                  <a:schemeClr val="tx1"/>
                </a:solidFill>
                <a:latin typeface="宋体" pitchFamily="2" charset="-122"/>
              </a:rPr>
              <a:t>资源的浪费；</a:t>
            </a:r>
          </a:p>
          <a:p>
            <a:pPr marL="668338" lvl="1" indent="-193675" eaLnBrk="0" hangingPunct="0">
              <a:spcBef>
                <a:spcPct val="10000"/>
              </a:spcBef>
              <a:spcAft>
                <a:spcPct val="10000"/>
              </a:spcAft>
              <a:buClr>
                <a:srgbClr val="001ADC"/>
              </a:buClr>
              <a:buSzPct val="100000"/>
              <a:buFont typeface="Wingdings" pitchFamily="2" charset="2"/>
              <a:buChar char="Ø"/>
              <a:defRPr/>
            </a:pPr>
            <a:r>
              <a:rPr lang="zh-CN" altLang="en-US" sz="2000" b="1" kern="0" dirty="0">
                <a:solidFill>
                  <a:schemeClr val="tx1"/>
                </a:solidFill>
                <a:latin typeface="宋体" pitchFamily="2" charset="-122"/>
              </a:rPr>
              <a:t>程序运行时访问内存存在明显的局部性特征； </a:t>
            </a:r>
            <a:r>
              <a:rPr lang="zh-CN" altLang="en-US" sz="2000" b="1" kern="0" dirty="0">
                <a:solidFill>
                  <a:schemeClr val="tx1"/>
                </a:solidFill>
                <a:latin typeface="+mn-lt"/>
              </a:rPr>
              <a:t> </a:t>
            </a:r>
          </a:p>
          <a:p>
            <a:pPr marL="668338" lvl="1" indent="-193675" eaLnBrk="0" hangingPunct="0">
              <a:spcBef>
                <a:spcPct val="10000"/>
              </a:spcBef>
              <a:spcAft>
                <a:spcPct val="10000"/>
              </a:spcAft>
              <a:buClr>
                <a:srgbClr val="001ADC"/>
              </a:buClr>
              <a:buSzPct val="100000"/>
              <a:buFont typeface="Wingdings" pitchFamily="2" charset="2"/>
              <a:buChar char="Ø"/>
              <a:defRPr/>
            </a:pPr>
            <a:r>
              <a:rPr lang="zh-CN" altLang="en-US" sz="2000" b="1" kern="0" dirty="0">
                <a:solidFill>
                  <a:schemeClr val="tx1"/>
                </a:solidFill>
                <a:latin typeface="+mn-lt"/>
              </a:rPr>
              <a:t>存在比主存普遍采用的</a:t>
            </a:r>
            <a:r>
              <a:rPr lang="en-US" altLang="zh-CN" sz="2000" b="1" kern="0" dirty="0">
                <a:solidFill>
                  <a:schemeClr val="tx1"/>
                </a:solidFill>
                <a:latin typeface="+mn-lt"/>
              </a:rPr>
              <a:t>DRAM</a:t>
            </a:r>
            <a:r>
              <a:rPr lang="zh-CN" altLang="en-US" sz="2000" b="1" kern="0" dirty="0">
                <a:solidFill>
                  <a:schemeClr val="tx1"/>
                </a:solidFill>
                <a:latin typeface="+mn-lt"/>
              </a:rPr>
              <a:t>速度更快的存储单元电路；</a:t>
            </a:r>
          </a:p>
        </p:txBody>
      </p:sp>
      <p:sp>
        <p:nvSpPr>
          <p:cNvPr id="2" name="矩形 1"/>
          <p:cNvSpPr/>
          <p:nvPr/>
        </p:nvSpPr>
        <p:spPr>
          <a:xfrm>
            <a:off x="717883" y="5013176"/>
            <a:ext cx="10807368" cy="877163"/>
          </a:xfrm>
          <a:prstGeom prst="rect">
            <a:avLst/>
          </a:prstGeom>
          <a:solidFill>
            <a:srgbClr val="FFFF66"/>
          </a:solidFill>
          <a:ln>
            <a:solidFill>
              <a:srgbClr val="C00000"/>
            </a:solidFill>
          </a:ln>
        </p:spPr>
        <p:txBody>
          <a:bodyPr wrap="square">
            <a:spAutoFit/>
          </a:bodyPr>
          <a:lstStyle/>
          <a:p>
            <a:pPr>
              <a:buNone/>
            </a:pPr>
            <a:r>
              <a:rPr lang="zh-CN" altLang="en-US" sz="2000" dirty="0">
                <a:solidFill>
                  <a:schemeClr val="accent2">
                    <a:lumMod val="50000"/>
                  </a:schemeClr>
                </a:solidFill>
              </a:rPr>
              <a:t>在</a:t>
            </a:r>
            <a:r>
              <a:rPr lang="en-US" altLang="zh-CN" sz="2000" b="1" dirty="0">
                <a:solidFill>
                  <a:schemeClr val="accent2">
                    <a:lumMod val="50000"/>
                  </a:schemeClr>
                </a:solidFill>
              </a:rPr>
              <a:t>CPU</a:t>
            </a:r>
            <a:r>
              <a:rPr lang="zh-CN" altLang="en-US" sz="2000" dirty="0">
                <a:solidFill>
                  <a:schemeClr val="accent2">
                    <a:lumMod val="50000"/>
                  </a:schemeClr>
                </a:solidFill>
              </a:rPr>
              <a:t>和主存间设置一容量较小的高速缓存，其中总是存放最活跃（被频繁访问）的程序块和数据，大多数情况下，</a:t>
            </a:r>
            <a:r>
              <a:rPr lang="en-US" altLang="zh-CN" sz="2000" b="1" dirty="0">
                <a:solidFill>
                  <a:schemeClr val="accent2">
                    <a:lumMod val="50000"/>
                  </a:schemeClr>
                </a:solidFill>
              </a:rPr>
              <a:t>CPU</a:t>
            </a:r>
            <a:r>
              <a:rPr lang="zh-CN" altLang="en-US" sz="2000" dirty="0">
                <a:solidFill>
                  <a:schemeClr val="accent2">
                    <a:lumMod val="50000"/>
                  </a:schemeClr>
                </a:solidFill>
              </a:rPr>
              <a:t>能直接从这个高速缓存中取得指令和数据，而不必访问主存。这个高速缓存就是</a:t>
            </a:r>
            <a:r>
              <a:rPr lang="en-US" altLang="zh-CN" sz="2000" b="1" dirty="0">
                <a:solidFill>
                  <a:schemeClr val="accent2">
                    <a:lumMod val="50000"/>
                  </a:schemeClr>
                </a:solidFill>
              </a:rPr>
              <a:t>Cache</a:t>
            </a:r>
            <a:r>
              <a:rPr lang="zh-CN" altLang="en-US" sz="2000" dirty="0">
                <a:solidFill>
                  <a:schemeClr val="accent2">
                    <a:lumMod val="50000"/>
                  </a:schemeClr>
                </a:solidFill>
              </a:rPr>
              <a:t>！</a:t>
            </a:r>
          </a:p>
        </p:txBody>
      </p:sp>
    </p:spTree>
    <p:extLst>
      <p:ext uri="{BB962C8B-B14F-4D97-AF65-F5344CB8AC3E}">
        <p14:creationId xmlns:p14="http://schemas.microsoft.com/office/powerpoint/2010/main" val="20759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2284" y="260648"/>
            <a:ext cx="7010400" cy="372603"/>
          </a:xfrm>
          <a:noFill/>
          <a:ln w="12700">
            <a:noFill/>
            <a:miter lim="800000"/>
            <a:headEnd/>
            <a:tailEnd/>
          </a:ln>
        </p:spPr>
        <p:txBody>
          <a:bodyPr vert="horz" wrap="square" lIns="63500" tIns="25400" rIns="63500" bIns="25400" numCol="1" anchor="t" anchorCtr="0" compatLnSpc="1">
            <a:prstTxWarp prst="textNoShape">
              <a:avLst/>
            </a:prstTxWarp>
            <a:spAutoFit/>
          </a:bodyPr>
          <a:lstStyle/>
          <a:p>
            <a:r>
              <a:rPr lang="zh-CN" altLang="en-US" sz="2400" dirty="0"/>
              <a:t>存储系统的层次结构</a:t>
            </a:r>
          </a:p>
        </p:txBody>
      </p:sp>
      <p:grpSp>
        <p:nvGrpSpPr>
          <p:cNvPr id="18451" name="组合 18450"/>
          <p:cNvGrpSpPr/>
          <p:nvPr/>
        </p:nvGrpSpPr>
        <p:grpSpPr>
          <a:xfrm>
            <a:off x="2228176" y="764704"/>
            <a:ext cx="7756257" cy="3941200"/>
            <a:chOff x="1120259" y="908720"/>
            <a:chExt cx="6929934" cy="394120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393536"/>
              <a:ext cx="557780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120259" y="908720"/>
              <a:ext cx="1548522" cy="353943"/>
            </a:xfrm>
            <a:prstGeom prst="rect">
              <a:avLst/>
            </a:prstGeom>
          </p:spPr>
          <p:txBody>
            <a:bodyPr wrap="none">
              <a:spAutoFit/>
            </a:bodyPr>
            <a:lstStyle/>
            <a:p>
              <a:pPr>
                <a:buNone/>
              </a:pPr>
              <a:r>
                <a:rPr lang="zh-CN" altLang="en-US" sz="2000" b="1" dirty="0">
                  <a:solidFill>
                    <a:srgbClr val="C00000"/>
                  </a:solidFill>
                </a:rPr>
                <a:t>典型存取时间</a:t>
              </a:r>
            </a:p>
          </p:txBody>
        </p:sp>
        <p:sp>
          <p:nvSpPr>
            <p:cNvPr id="9" name="矩形 8"/>
            <p:cNvSpPr/>
            <p:nvPr/>
          </p:nvSpPr>
          <p:spPr>
            <a:xfrm>
              <a:off x="1285163" y="1485463"/>
              <a:ext cx="577473" cy="327782"/>
            </a:xfrm>
            <a:prstGeom prst="rect">
              <a:avLst/>
            </a:prstGeom>
          </p:spPr>
          <p:txBody>
            <a:bodyPr wrap="none">
              <a:spAutoFit/>
            </a:bodyPr>
            <a:lstStyle/>
            <a:p>
              <a:pPr>
                <a:buNone/>
              </a:pPr>
              <a:r>
                <a:rPr lang="en-US" altLang="zh-CN" b="1" dirty="0">
                  <a:solidFill>
                    <a:schemeClr val="accent2"/>
                  </a:solidFill>
                </a:rPr>
                <a:t>1 ns</a:t>
              </a:r>
              <a:endParaRPr lang="zh-CN" altLang="en-US" dirty="0">
                <a:solidFill>
                  <a:schemeClr val="accent2"/>
                </a:solidFill>
              </a:endParaRPr>
            </a:p>
          </p:txBody>
        </p:sp>
        <p:sp>
          <p:nvSpPr>
            <p:cNvPr id="26" name="矩形 25"/>
            <p:cNvSpPr/>
            <p:nvPr/>
          </p:nvSpPr>
          <p:spPr>
            <a:xfrm>
              <a:off x="1296412" y="2063422"/>
              <a:ext cx="577473" cy="327782"/>
            </a:xfrm>
            <a:prstGeom prst="rect">
              <a:avLst/>
            </a:prstGeom>
          </p:spPr>
          <p:txBody>
            <a:bodyPr wrap="none">
              <a:spAutoFit/>
            </a:bodyPr>
            <a:lstStyle/>
            <a:p>
              <a:pPr>
                <a:buNone/>
              </a:pPr>
              <a:r>
                <a:rPr lang="en-US" altLang="zh-CN" sz="1800" b="1" dirty="0">
                  <a:solidFill>
                    <a:schemeClr val="accent2"/>
                  </a:solidFill>
                </a:rPr>
                <a:t>2 ns</a:t>
              </a:r>
              <a:endParaRPr lang="zh-CN" altLang="en-US" sz="1800" dirty="0">
                <a:solidFill>
                  <a:schemeClr val="accent2"/>
                </a:solidFill>
              </a:endParaRPr>
            </a:p>
          </p:txBody>
        </p:sp>
        <p:sp>
          <p:nvSpPr>
            <p:cNvPr id="28" name="矩形 27"/>
            <p:cNvSpPr/>
            <p:nvPr/>
          </p:nvSpPr>
          <p:spPr>
            <a:xfrm>
              <a:off x="1303459" y="2755624"/>
              <a:ext cx="634762" cy="327782"/>
            </a:xfrm>
            <a:prstGeom prst="rect">
              <a:avLst/>
            </a:prstGeom>
          </p:spPr>
          <p:txBody>
            <a:bodyPr wrap="none">
              <a:spAutoFit/>
            </a:bodyPr>
            <a:lstStyle/>
            <a:p>
              <a:pPr>
                <a:buNone/>
              </a:pPr>
              <a:r>
                <a:rPr lang="en-US" altLang="zh-CN" sz="1800" b="1" dirty="0">
                  <a:solidFill>
                    <a:schemeClr val="accent2"/>
                  </a:solidFill>
                </a:rPr>
                <a:t>10ns</a:t>
              </a:r>
              <a:endParaRPr lang="zh-CN" altLang="en-US" sz="1800" dirty="0">
                <a:solidFill>
                  <a:schemeClr val="accent2"/>
                </a:solidFill>
              </a:endParaRPr>
            </a:p>
          </p:txBody>
        </p:sp>
        <p:sp>
          <p:nvSpPr>
            <p:cNvPr id="27" name="矩形 26"/>
            <p:cNvSpPr/>
            <p:nvPr/>
          </p:nvSpPr>
          <p:spPr>
            <a:xfrm>
              <a:off x="1285163" y="3701998"/>
              <a:ext cx="749340" cy="327782"/>
            </a:xfrm>
            <a:prstGeom prst="rect">
              <a:avLst/>
            </a:prstGeom>
          </p:spPr>
          <p:txBody>
            <a:bodyPr wrap="none">
              <a:spAutoFit/>
            </a:bodyPr>
            <a:lstStyle/>
            <a:p>
              <a:pPr>
                <a:buNone/>
              </a:pPr>
              <a:r>
                <a:rPr lang="en-US" altLang="zh-CN" b="1" dirty="0">
                  <a:solidFill>
                    <a:schemeClr val="accent2"/>
                  </a:solidFill>
                </a:rPr>
                <a:t>10 </a:t>
              </a:r>
              <a:r>
                <a:rPr lang="en-US" altLang="zh-CN" b="1" dirty="0" err="1">
                  <a:solidFill>
                    <a:schemeClr val="accent2"/>
                  </a:solidFill>
                </a:rPr>
                <a:t>ms</a:t>
              </a:r>
              <a:endParaRPr lang="zh-CN" altLang="en-US" dirty="0">
                <a:solidFill>
                  <a:schemeClr val="accent2"/>
                </a:solidFill>
              </a:endParaRPr>
            </a:p>
          </p:txBody>
        </p:sp>
        <p:sp>
          <p:nvSpPr>
            <p:cNvPr id="30" name="矩形 29"/>
            <p:cNvSpPr/>
            <p:nvPr/>
          </p:nvSpPr>
          <p:spPr>
            <a:xfrm>
              <a:off x="1311517" y="4259177"/>
              <a:ext cx="566016" cy="327782"/>
            </a:xfrm>
            <a:prstGeom prst="rect">
              <a:avLst/>
            </a:prstGeom>
          </p:spPr>
          <p:txBody>
            <a:bodyPr wrap="none">
              <a:spAutoFit/>
            </a:bodyPr>
            <a:lstStyle/>
            <a:p>
              <a:pPr>
                <a:buNone/>
              </a:pPr>
              <a:r>
                <a:rPr lang="en-US" altLang="zh-CN" b="1" dirty="0">
                  <a:solidFill>
                    <a:schemeClr val="accent2"/>
                  </a:solidFill>
                </a:rPr>
                <a:t>10 s</a:t>
              </a:r>
              <a:endParaRPr lang="zh-CN" altLang="en-US" dirty="0">
                <a:solidFill>
                  <a:schemeClr val="accent2"/>
                </a:solidFill>
              </a:endParaRPr>
            </a:p>
          </p:txBody>
        </p:sp>
        <p:cxnSp>
          <p:nvCxnSpPr>
            <p:cNvPr id="18444" name="直接连接符 18443"/>
            <p:cNvCxnSpPr/>
            <p:nvPr/>
          </p:nvCxnSpPr>
          <p:spPr bwMode="auto">
            <a:xfrm>
              <a:off x="1187624" y="1969600"/>
              <a:ext cx="2880320"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47" name="直接连接符 46"/>
            <p:cNvCxnSpPr/>
            <p:nvPr/>
          </p:nvCxnSpPr>
          <p:spPr bwMode="auto">
            <a:xfrm>
              <a:off x="1187624" y="2545664"/>
              <a:ext cx="2304256"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49" name="直接连接符 48"/>
            <p:cNvCxnSpPr/>
            <p:nvPr/>
          </p:nvCxnSpPr>
          <p:spPr bwMode="auto">
            <a:xfrm>
              <a:off x="1148221" y="3557004"/>
              <a:ext cx="1479563"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51" name="直接连接符 50"/>
            <p:cNvCxnSpPr/>
            <p:nvPr/>
          </p:nvCxnSpPr>
          <p:spPr bwMode="auto">
            <a:xfrm flipV="1">
              <a:off x="1187624" y="4129840"/>
              <a:ext cx="1152128" cy="3228"/>
            </a:xfrm>
            <a:prstGeom prst="line">
              <a:avLst/>
            </a:prstGeom>
            <a:noFill/>
            <a:ln w="12700" cap="flat" cmpd="sng" algn="ctr">
              <a:solidFill>
                <a:schemeClr val="bg1">
                  <a:lumMod val="50000"/>
                </a:schemeClr>
              </a:solidFill>
              <a:prstDash val="sysDot"/>
              <a:round/>
              <a:headEnd type="none" w="med" len="med"/>
              <a:tailEnd type="none" w="med" len="med"/>
            </a:ln>
            <a:effectLst/>
          </p:spPr>
        </p:cxnSp>
        <p:sp>
          <p:nvSpPr>
            <p:cNvPr id="54" name="矩形 53"/>
            <p:cNvSpPr/>
            <p:nvPr/>
          </p:nvSpPr>
          <p:spPr>
            <a:xfrm>
              <a:off x="6811384" y="908720"/>
              <a:ext cx="1087345" cy="353943"/>
            </a:xfrm>
            <a:prstGeom prst="rect">
              <a:avLst/>
            </a:prstGeom>
          </p:spPr>
          <p:txBody>
            <a:bodyPr wrap="none">
              <a:spAutoFit/>
            </a:bodyPr>
            <a:lstStyle/>
            <a:p>
              <a:pPr>
                <a:buNone/>
              </a:pPr>
              <a:r>
                <a:rPr lang="zh-CN" altLang="en-US" sz="2000" b="1" dirty="0">
                  <a:solidFill>
                    <a:srgbClr val="C00000"/>
                  </a:solidFill>
                </a:rPr>
                <a:t>典型容量</a:t>
              </a:r>
            </a:p>
          </p:txBody>
        </p:sp>
        <p:sp>
          <p:nvSpPr>
            <p:cNvPr id="55" name="矩形 54"/>
            <p:cNvSpPr/>
            <p:nvPr/>
          </p:nvSpPr>
          <p:spPr>
            <a:xfrm>
              <a:off x="7232701" y="1466223"/>
              <a:ext cx="577474" cy="327782"/>
            </a:xfrm>
            <a:prstGeom prst="rect">
              <a:avLst/>
            </a:prstGeom>
          </p:spPr>
          <p:txBody>
            <a:bodyPr wrap="none">
              <a:spAutoFit/>
            </a:bodyPr>
            <a:lstStyle/>
            <a:p>
              <a:pPr algn="r">
                <a:buNone/>
              </a:pPr>
              <a:r>
                <a:rPr lang="en-US" altLang="zh-CN" b="1" dirty="0" err="1">
                  <a:solidFill>
                    <a:schemeClr val="accent2"/>
                  </a:solidFill>
                </a:rPr>
                <a:t>xKB</a:t>
              </a:r>
              <a:endParaRPr lang="zh-CN" altLang="en-US" dirty="0">
                <a:solidFill>
                  <a:schemeClr val="accent2"/>
                </a:solidFill>
              </a:endParaRPr>
            </a:p>
          </p:txBody>
        </p:sp>
        <p:sp>
          <p:nvSpPr>
            <p:cNvPr id="56" name="矩形 55"/>
            <p:cNvSpPr/>
            <p:nvPr/>
          </p:nvSpPr>
          <p:spPr>
            <a:xfrm>
              <a:off x="7198892" y="2044182"/>
              <a:ext cx="657678" cy="327782"/>
            </a:xfrm>
            <a:prstGeom prst="rect">
              <a:avLst/>
            </a:prstGeom>
          </p:spPr>
          <p:txBody>
            <a:bodyPr wrap="none">
              <a:spAutoFit/>
            </a:bodyPr>
            <a:lstStyle/>
            <a:p>
              <a:pPr algn="r">
                <a:buNone/>
              </a:pPr>
              <a:r>
                <a:rPr lang="en-US" altLang="zh-CN" sz="1800" b="1" dirty="0" err="1">
                  <a:solidFill>
                    <a:schemeClr val="accent2"/>
                  </a:solidFill>
                </a:rPr>
                <a:t>xMB</a:t>
              </a:r>
              <a:r>
                <a:rPr lang="en-US" altLang="zh-CN" sz="1800" b="1" dirty="0">
                  <a:solidFill>
                    <a:schemeClr val="accent2"/>
                  </a:solidFill>
                </a:rPr>
                <a:t> </a:t>
              </a:r>
              <a:endParaRPr lang="zh-CN" altLang="en-US" sz="1800" dirty="0">
                <a:solidFill>
                  <a:schemeClr val="accent2"/>
                </a:solidFill>
              </a:endParaRPr>
            </a:p>
          </p:txBody>
        </p:sp>
        <p:sp>
          <p:nvSpPr>
            <p:cNvPr id="57" name="矩形 56"/>
            <p:cNvSpPr/>
            <p:nvPr/>
          </p:nvSpPr>
          <p:spPr>
            <a:xfrm>
              <a:off x="7238177" y="2736384"/>
              <a:ext cx="812016" cy="327782"/>
            </a:xfrm>
            <a:prstGeom prst="rect">
              <a:avLst/>
            </a:prstGeom>
          </p:spPr>
          <p:txBody>
            <a:bodyPr wrap="square">
              <a:spAutoFit/>
            </a:bodyPr>
            <a:lstStyle/>
            <a:p>
              <a:pPr>
                <a:buNone/>
              </a:pPr>
              <a:r>
                <a:rPr lang="en-US" altLang="zh-CN" sz="1800" b="1" dirty="0" err="1">
                  <a:solidFill>
                    <a:schemeClr val="accent2"/>
                  </a:solidFill>
                </a:rPr>
                <a:t>xGB</a:t>
              </a:r>
              <a:endParaRPr lang="zh-CN" altLang="en-US" sz="1800" dirty="0">
                <a:solidFill>
                  <a:schemeClr val="accent2"/>
                </a:solidFill>
              </a:endParaRPr>
            </a:p>
          </p:txBody>
        </p:sp>
        <p:sp>
          <p:nvSpPr>
            <p:cNvPr id="58" name="矩形 57"/>
            <p:cNvSpPr/>
            <p:nvPr/>
          </p:nvSpPr>
          <p:spPr>
            <a:xfrm>
              <a:off x="7302625" y="3682758"/>
              <a:ext cx="554558" cy="327782"/>
            </a:xfrm>
            <a:prstGeom prst="rect">
              <a:avLst/>
            </a:prstGeom>
          </p:spPr>
          <p:txBody>
            <a:bodyPr wrap="none">
              <a:spAutoFit/>
            </a:bodyPr>
            <a:lstStyle/>
            <a:p>
              <a:pPr algn="r">
                <a:buNone/>
              </a:pPr>
              <a:r>
                <a:rPr lang="en-US" altLang="zh-CN" b="1" dirty="0" err="1">
                  <a:solidFill>
                    <a:schemeClr val="accent2"/>
                  </a:solidFill>
                </a:rPr>
                <a:t>xTB</a:t>
              </a:r>
              <a:endParaRPr lang="zh-CN" altLang="en-US" dirty="0">
                <a:solidFill>
                  <a:schemeClr val="accent2"/>
                </a:solidFill>
              </a:endParaRPr>
            </a:p>
          </p:txBody>
        </p:sp>
        <p:sp>
          <p:nvSpPr>
            <p:cNvPr id="59" name="矩形 58"/>
            <p:cNvSpPr/>
            <p:nvPr/>
          </p:nvSpPr>
          <p:spPr>
            <a:xfrm>
              <a:off x="7026693" y="4239937"/>
              <a:ext cx="905793" cy="327782"/>
            </a:xfrm>
            <a:prstGeom prst="rect">
              <a:avLst/>
            </a:prstGeom>
          </p:spPr>
          <p:txBody>
            <a:bodyPr wrap="square">
              <a:spAutoFit/>
            </a:bodyPr>
            <a:lstStyle/>
            <a:p>
              <a:pPr algn="r">
                <a:buNone/>
              </a:pPr>
              <a:r>
                <a:rPr lang="en-US" altLang="zh-CN" b="1" dirty="0">
                  <a:solidFill>
                    <a:schemeClr val="accent2"/>
                  </a:solidFill>
                </a:rPr>
                <a:t>100TB</a:t>
              </a:r>
              <a:endParaRPr lang="zh-CN" altLang="en-US" dirty="0">
                <a:solidFill>
                  <a:schemeClr val="accent2"/>
                </a:solidFill>
              </a:endParaRPr>
            </a:p>
          </p:txBody>
        </p:sp>
        <p:cxnSp>
          <p:nvCxnSpPr>
            <p:cNvPr id="60" name="直接连接符 59"/>
            <p:cNvCxnSpPr/>
            <p:nvPr/>
          </p:nvCxnSpPr>
          <p:spPr bwMode="auto">
            <a:xfrm>
              <a:off x="5076056" y="1950360"/>
              <a:ext cx="2880320"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1" name="直接连接符 60"/>
            <p:cNvCxnSpPr/>
            <p:nvPr/>
          </p:nvCxnSpPr>
          <p:spPr bwMode="auto">
            <a:xfrm>
              <a:off x="5652120" y="2526424"/>
              <a:ext cx="2304256"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2" name="直接连接符 61"/>
            <p:cNvCxnSpPr/>
            <p:nvPr/>
          </p:nvCxnSpPr>
          <p:spPr bwMode="auto">
            <a:xfrm>
              <a:off x="6300192" y="3553776"/>
              <a:ext cx="1479563" cy="0"/>
            </a:xfrm>
            <a:prstGeom prst="line">
              <a:avLst/>
            </a:prstGeom>
            <a:noFill/>
            <a:ln w="12700" cap="flat" cmpd="sng" algn="ctr">
              <a:solidFill>
                <a:schemeClr val="bg1">
                  <a:lumMod val="50000"/>
                </a:schemeClr>
              </a:solidFill>
              <a:prstDash val="sysDot"/>
              <a:round/>
              <a:headEnd type="none" w="med" len="med"/>
              <a:tailEnd type="none" w="med" len="med"/>
            </a:ln>
            <a:effectLst/>
          </p:spPr>
        </p:cxnSp>
        <p:cxnSp>
          <p:nvCxnSpPr>
            <p:cNvPr id="63" name="直接连接符 62"/>
            <p:cNvCxnSpPr/>
            <p:nvPr/>
          </p:nvCxnSpPr>
          <p:spPr bwMode="auto">
            <a:xfrm flipV="1">
              <a:off x="6660232" y="4126612"/>
              <a:ext cx="1152128" cy="3228"/>
            </a:xfrm>
            <a:prstGeom prst="line">
              <a:avLst/>
            </a:prstGeom>
            <a:noFill/>
            <a:ln w="12700" cap="flat" cmpd="sng" algn="ctr">
              <a:solidFill>
                <a:schemeClr val="bg1">
                  <a:lumMod val="50000"/>
                </a:schemeClr>
              </a:solidFill>
              <a:prstDash val="sysDot"/>
              <a:round/>
              <a:headEnd type="none" w="med" len="med"/>
              <a:tailEnd type="none" w="med" len="med"/>
            </a:ln>
            <a:effectLst/>
          </p:spPr>
        </p:cxnSp>
      </p:grpSp>
      <p:sp>
        <p:nvSpPr>
          <p:cNvPr id="18450" name="矩形 18449"/>
          <p:cNvSpPr/>
          <p:nvPr/>
        </p:nvSpPr>
        <p:spPr>
          <a:xfrm>
            <a:off x="840508" y="4725144"/>
            <a:ext cx="11016133" cy="2059025"/>
          </a:xfrm>
          <a:prstGeom prst="rect">
            <a:avLst/>
          </a:prstGeom>
        </p:spPr>
        <p:txBody>
          <a:bodyPr wrap="square">
            <a:spAutoFit/>
          </a:bodyPr>
          <a:lstStyle/>
          <a:p>
            <a:pPr marL="285750" indent="-285750">
              <a:buFont typeface="Wingdings" pitchFamily="2" charset="2"/>
              <a:buChar char="Ø"/>
            </a:pPr>
            <a:r>
              <a:rPr lang="zh-CN" altLang="en-US" sz="1800" dirty="0">
                <a:solidFill>
                  <a:schemeClr val="tx1"/>
                </a:solidFill>
              </a:rPr>
              <a:t>速度越快，成本越高，容量越小</a:t>
            </a:r>
          </a:p>
          <a:p>
            <a:pPr marL="285750" indent="-285750">
              <a:buFont typeface="Wingdings" pitchFamily="2" charset="2"/>
              <a:buChar char="Ø"/>
            </a:pPr>
            <a:r>
              <a:rPr lang="zh-CN" altLang="en-US" sz="1800" dirty="0">
                <a:solidFill>
                  <a:schemeClr val="tx1"/>
                </a:solidFill>
              </a:rPr>
              <a:t>工作过程：</a:t>
            </a:r>
          </a:p>
          <a:p>
            <a:pPr lvl="1">
              <a:buNone/>
            </a:pPr>
            <a:r>
              <a:rPr lang="en-US" altLang="zh-CN" sz="1800" b="1" dirty="0">
                <a:solidFill>
                  <a:schemeClr val="tx1"/>
                </a:solidFill>
              </a:rPr>
              <a:t>1</a:t>
            </a:r>
            <a:r>
              <a:rPr lang="zh-CN" altLang="en-US" sz="1800" dirty="0">
                <a:solidFill>
                  <a:schemeClr val="tx1"/>
                </a:solidFill>
              </a:rPr>
              <a:t>）</a:t>
            </a:r>
            <a:r>
              <a:rPr lang="en-US" altLang="zh-CN" sz="1800" b="1" dirty="0">
                <a:solidFill>
                  <a:schemeClr val="tx1"/>
                </a:solidFill>
              </a:rPr>
              <a:t>CPU</a:t>
            </a:r>
            <a:r>
              <a:rPr lang="zh-CN" altLang="en-US" sz="1800" dirty="0">
                <a:solidFill>
                  <a:schemeClr val="tx1"/>
                </a:solidFill>
              </a:rPr>
              <a:t>运行时，需要的操作数首先来自寄存器</a:t>
            </a:r>
          </a:p>
          <a:p>
            <a:pPr lvl="1">
              <a:buNone/>
            </a:pPr>
            <a:r>
              <a:rPr lang="en-US" altLang="zh-CN" sz="1800" b="1" dirty="0">
                <a:solidFill>
                  <a:schemeClr val="tx1"/>
                </a:solidFill>
              </a:rPr>
              <a:t>2</a:t>
            </a:r>
            <a:r>
              <a:rPr lang="zh-CN" altLang="en-US" sz="1800" dirty="0">
                <a:solidFill>
                  <a:schemeClr val="tx1"/>
                </a:solidFill>
              </a:rPr>
              <a:t>）需从</a:t>
            </a:r>
            <a:r>
              <a:rPr lang="zh-CN" altLang="en-US" sz="1800" b="1" dirty="0">
                <a:solidFill>
                  <a:schemeClr val="tx1"/>
                </a:solidFill>
              </a:rPr>
              <a:t>（</a:t>
            </a:r>
            <a:r>
              <a:rPr lang="zh-CN" altLang="en-US" sz="1800" dirty="0">
                <a:solidFill>
                  <a:schemeClr val="tx1"/>
                </a:solidFill>
              </a:rPr>
              <a:t>向）存储器中取</a:t>
            </a:r>
            <a:r>
              <a:rPr lang="en-US" altLang="zh-CN" sz="1800" b="1" dirty="0">
                <a:solidFill>
                  <a:schemeClr val="tx1"/>
                </a:solidFill>
              </a:rPr>
              <a:t>(</a:t>
            </a:r>
            <a:r>
              <a:rPr lang="zh-CN" altLang="en-US" sz="1800" dirty="0">
                <a:solidFill>
                  <a:schemeClr val="tx1"/>
                </a:solidFill>
              </a:rPr>
              <a:t>存</a:t>
            </a:r>
            <a:r>
              <a:rPr lang="en-US" altLang="zh-CN" sz="1800" b="1" dirty="0">
                <a:solidFill>
                  <a:schemeClr val="tx1"/>
                </a:solidFill>
              </a:rPr>
              <a:t>) </a:t>
            </a:r>
            <a:r>
              <a:rPr lang="zh-CN" altLang="en-US" sz="1800" dirty="0">
                <a:solidFill>
                  <a:schemeClr val="tx1"/>
                </a:solidFill>
              </a:rPr>
              <a:t>数据时，先访问</a:t>
            </a:r>
            <a:r>
              <a:rPr lang="en-US" altLang="zh-CN" sz="1800" b="1" dirty="0">
                <a:solidFill>
                  <a:schemeClr val="tx1"/>
                </a:solidFill>
              </a:rPr>
              <a:t>cache</a:t>
            </a:r>
          </a:p>
          <a:p>
            <a:pPr lvl="1">
              <a:buNone/>
            </a:pPr>
            <a:r>
              <a:rPr lang="en-US" altLang="zh-CN" sz="1800" b="1" dirty="0">
                <a:solidFill>
                  <a:schemeClr val="tx1"/>
                </a:solidFill>
              </a:rPr>
              <a:t>3</a:t>
            </a:r>
            <a:r>
              <a:rPr lang="zh-CN" altLang="en-US" sz="1800" dirty="0">
                <a:solidFill>
                  <a:schemeClr val="tx1"/>
                </a:solidFill>
              </a:rPr>
              <a:t>）如操作数不在</a:t>
            </a:r>
            <a:r>
              <a:rPr lang="en-US" altLang="zh-CN" sz="1800" b="1" dirty="0">
                <a:solidFill>
                  <a:schemeClr val="tx1"/>
                </a:solidFill>
              </a:rPr>
              <a:t>cache</a:t>
            </a:r>
            <a:r>
              <a:rPr lang="zh-CN" altLang="en-US" sz="1800" dirty="0">
                <a:solidFill>
                  <a:schemeClr val="tx1"/>
                </a:solidFill>
              </a:rPr>
              <a:t>，则访问</a:t>
            </a:r>
            <a:r>
              <a:rPr lang="en-US" altLang="zh-CN" sz="1800" b="1" dirty="0">
                <a:solidFill>
                  <a:schemeClr val="tx1"/>
                </a:solidFill>
              </a:rPr>
              <a:t>DRAM</a:t>
            </a:r>
          </a:p>
          <a:p>
            <a:pPr lvl="1">
              <a:buNone/>
            </a:pPr>
            <a:r>
              <a:rPr lang="en-US" altLang="zh-CN" sz="1800" b="1" dirty="0">
                <a:solidFill>
                  <a:schemeClr val="tx1"/>
                </a:solidFill>
              </a:rPr>
              <a:t>4</a:t>
            </a:r>
            <a:r>
              <a:rPr lang="zh-CN" altLang="en-US" sz="1800" dirty="0">
                <a:solidFill>
                  <a:schemeClr val="tx1"/>
                </a:solidFill>
              </a:rPr>
              <a:t>）如操作数不在</a:t>
            </a:r>
            <a:r>
              <a:rPr lang="en-US" altLang="zh-CN" sz="1800" b="1" dirty="0">
                <a:solidFill>
                  <a:schemeClr val="tx1"/>
                </a:solidFill>
              </a:rPr>
              <a:t>DRAM</a:t>
            </a:r>
            <a:r>
              <a:rPr lang="zh-CN" altLang="en-US" sz="1800" dirty="0">
                <a:solidFill>
                  <a:schemeClr val="tx1"/>
                </a:solidFill>
              </a:rPr>
              <a:t>，则访问硬盘，操作数从硬盘→</a:t>
            </a:r>
            <a:r>
              <a:rPr lang="en-US" altLang="zh-CN" sz="1800" b="1" dirty="0">
                <a:solidFill>
                  <a:schemeClr val="tx1"/>
                </a:solidFill>
              </a:rPr>
              <a:t>DRAM </a:t>
            </a:r>
            <a:r>
              <a:rPr lang="zh-CN" altLang="en-US" sz="1800" dirty="0">
                <a:solidFill>
                  <a:schemeClr val="tx1"/>
                </a:solidFill>
              </a:rPr>
              <a:t>→</a:t>
            </a:r>
            <a:r>
              <a:rPr lang="en-US" altLang="zh-CN" sz="1800" b="1" dirty="0">
                <a:solidFill>
                  <a:schemeClr val="tx1"/>
                </a:solidFill>
              </a:rPr>
              <a:t>cache</a:t>
            </a:r>
            <a:endParaRPr lang="zh-CN" altLang="en-US" sz="1800" dirty="0">
              <a:solidFill>
                <a:schemeClr val="tx1"/>
              </a:solidFill>
            </a:endParaRPr>
          </a:p>
        </p:txBody>
      </p:sp>
    </p:spTree>
    <p:extLst>
      <p:ext uri="{BB962C8B-B14F-4D97-AF65-F5344CB8AC3E}">
        <p14:creationId xmlns:p14="http://schemas.microsoft.com/office/powerpoint/2010/main" val="1976204500"/>
      </p:ext>
    </p:extLst>
  </p:cSld>
  <p:clrMapOvr>
    <a:masterClrMapping/>
  </p:clrMapOvr>
</p:sld>
</file>

<file path=ppt/theme/theme1.xml><?xml version="1.0" encoding="utf-8"?>
<a:theme xmlns:a="http://schemas.openxmlformats.org/drawingml/2006/main" name="新硬件基础模板">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12700" cap="flat" cmpd="sng" algn="ctr">
          <a:solidFill>
            <a:srgbClr val="00B05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accent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accent1"/>
            </a:solidFill>
            <a:effectLst/>
            <a:latin typeface="Arial"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lIns="0" tIns="0" rIns="0" bIns="0">
        <a:spAutoFit/>
      </a:bodyPr>
      <a:lstStyle>
        <a:defPPr eaLnBrk="1" hangingPunct="1">
          <a:lnSpc>
            <a:spcPct val="95000"/>
          </a:lnSpc>
          <a:buNone/>
          <a:defRPr sz="1800" b="1" dirty="0">
            <a:ea typeface="宋体" panose="02010600030101010101" pitchFamily="2" charset="-122"/>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新硬件基础模板</Template>
  <TotalTime>18109</TotalTime>
  <Pages>47</Pages>
  <Words>5862</Words>
  <Application>Microsoft Macintosh PowerPoint</Application>
  <PresentationFormat>宽屏</PresentationFormat>
  <Paragraphs>528</Paragraphs>
  <Slides>67</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67</vt:i4>
      </vt:variant>
    </vt:vector>
  </HeadingPairs>
  <TitlesOfParts>
    <vt:vector size="79" baseType="lpstr">
      <vt:lpstr>黑体</vt:lpstr>
      <vt:lpstr>华文楷体</vt:lpstr>
      <vt:lpstr>楷体_GB2312</vt:lpstr>
      <vt:lpstr>宋体</vt:lpstr>
      <vt:lpstr>微软雅黑</vt:lpstr>
      <vt:lpstr>Arial Unicode MS</vt:lpstr>
      <vt:lpstr>Arial</vt:lpstr>
      <vt:lpstr>Times New Roman</vt:lpstr>
      <vt:lpstr>Wingdings</vt:lpstr>
      <vt:lpstr>新硬件基础模板</vt:lpstr>
      <vt:lpstr>Visio</vt:lpstr>
      <vt:lpstr>公式</vt:lpstr>
      <vt:lpstr>计算机硬件基础 （2020级）</vt:lpstr>
      <vt:lpstr>PowerPoint 演示文稿</vt:lpstr>
      <vt:lpstr>处理器－DRAM存储器的性能差距</vt:lpstr>
      <vt:lpstr>1.1 存储访问的局部性原理</vt:lpstr>
      <vt:lpstr>1.1 存储访问的局部性原理</vt:lpstr>
      <vt:lpstr>1.1 存储访问的局部性原理</vt:lpstr>
      <vt:lpstr>1.1 存储访问的局部性原理</vt:lpstr>
      <vt:lpstr>不同类型存储器的性能价格差异</vt:lpstr>
      <vt:lpstr>存储系统的层次结构</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1.2 高速缓冲存储器(Cache)的原理</vt:lpstr>
      <vt:lpstr>PowerPoint 演示文稿</vt:lpstr>
      <vt:lpstr>Cache与主存之间的映射</vt:lpstr>
      <vt:lpstr>2.1 Cache与主存之间的映射—全相联</vt:lpstr>
      <vt:lpstr>2.1 Cache与主存之间的映射—全相联</vt:lpstr>
      <vt:lpstr>2.1 Cache与主存之间的映射—全相联</vt:lpstr>
      <vt:lpstr>2.1 Cache与主存之间的映射—全相联</vt:lpstr>
      <vt:lpstr>2.1 Cache与主存之间的映射—全相联</vt:lpstr>
      <vt:lpstr>2.2 Cache与主存之间的映射—直接映射</vt:lpstr>
      <vt:lpstr>2.2 Cache与主存之间的映射—直接映射</vt:lpstr>
      <vt:lpstr>2.2 Cache与主存之间的映射—直接相联</vt:lpstr>
      <vt:lpstr>2.2 Cache与主存之间的映射—直接相联</vt:lpstr>
      <vt:lpstr>2.2 Cache与主存之间的映射—直接映射</vt:lpstr>
      <vt:lpstr>2.2 Cache与主存之间的映射—直接映射</vt:lpstr>
      <vt:lpstr>2.2 Cache与主存之间的映射—直接映射</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2.3 Cache与主存之间的映射—组相联</vt:lpstr>
      <vt:lpstr>PowerPoint 演示文稿</vt:lpstr>
      <vt:lpstr>Cache的缺失处理</vt:lpstr>
      <vt:lpstr>Cache的缺失处理（自学）</vt:lpstr>
      <vt:lpstr>Cache的缺失处理</vt:lpstr>
      <vt:lpstr>Cache的缺失处理</vt:lpstr>
      <vt:lpstr>Cache的缺失处理</vt:lpstr>
      <vt:lpstr>Cache块的替换</vt:lpstr>
      <vt:lpstr>Cache的替换策略</vt:lpstr>
      <vt:lpstr>Cache的替换策略</vt:lpstr>
      <vt:lpstr>Cache举例</vt:lpstr>
      <vt:lpstr>Cache举例</vt:lpstr>
      <vt:lpstr>PowerPoint 演示文稿</vt:lpstr>
      <vt:lpstr>Cache的容量</vt:lpstr>
      <vt:lpstr>Cache的容量</vt:lpstr>
      <vt:lpstr>Cache的性能计算</vt:lpstr>
      <vt:lpstr>Cache的性能计算举例</vt:lpstr>
      <vt:lpstr>写策略（Cache一致性问题）</vt:lpstr>
      <vt:lpstr>写策略（Cache一致性问题）</vt:lpstr>
      <vt:lpstr>Cache与主存的数据一致性</vt:lpstr>
      <vt:lpstr>Cache命中率问题</vt:lpstr>
      <vt:lpstr>CACHE举例</vt:lpstr>
      <vt:lpstr>CACHE实例：内置FastMATH处理器</vt:lpstr>
      <vt:lpstr>Pentium的Cache组织</vt:lpstr>
      <vt:lpstr> Pentium 4的Cache示例</vt:lpstr>
      <vt:lpstr> ARM Cortex-A15</vt:lpstr>
      <vt:lpstr>X86系列 CPU</vt:lpstr>
      <vt:lpstr>AMD quad-core</vt:lpstr>
      <vt:lpstr>Intel Core i7 organization</vt:lpstr>
      <vt:lpstr>缓存在现代计算机中无处不在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计算机硬件基础 （2020级）</dc:title>
  <dc:creator>Administrator</dc:creator>
  <dc:description>lecture 1</dc:description>
  <cp:lastModifiedBy>王 新元</cp:lastModifiedBy>
  <cp:revision>400</cp:revision>
  <cp:lastPrinted>2015-09-14T05:54:14Z</cp:lastPrinted>
  <dcterms:created xsi:type="dcterms:W3CDTF">2021-07-22T03:01:42Z</dcterms:created>
  <dcterms:modified xsi:type="dcterms:W3CDTF">2022-01-03T14:40:35Z</dcterms:modified>
</cp:coreProperties>
</file>